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8"/>
  </p:notesMasterIdLst>
  <p:sldIdLst>
    <p:sldId id="273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B7236-93C1-4AFA-9798-B88B0AC757A3}" type="datetimeFigureOut">
              <a:rPr lang="el-GR" smtClean="0"/>
              <a:pPr/>
              <a:t>16/6/2022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E5C7A-B696-49CA-B693-B3ACFB9D1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E5C7A-B696-49CA-B693-B3ACFB9D1CD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09600" y="5029200"/>
            <a:ext cx="80772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General Lyceum of </a:t>
            </a:r>
            <a:r>
              <a:rPr lang="en-US" sz="2800" dirty="0" err="1" smtClean="0"/>
              <a:t>Aigio</a:t>
            </a:r>
            <a:r>
              <a:rPr lang="en-US" sz="2800" dirty="0" smtClean="0"/>
              <a:t>, Greece</a:t>
            </a:r>
            <a:endParaRPr lang="el-GR" sz="2800" dirty="0"/>
          </a:p>
        </p:txBody>
      </p:sp>
      <p:pic>
        <p:nvPicPr>
          <p:cNvPr id="1030" name="Picture 6" descr="https://s27363.pcdn.co/wp-content/uploads/2021/02/Greece-Header-Photo.jpg.opti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426719"/>
            <a:ext cx="8246745" cy="5983605"/>
            <a:chOff x="445008" y="426719"/>
            <a:chExt cx="8246745" cy="5983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9" y="1734311"/>
              <a:ext cx="3816096" cy="43921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1734311"/>
              <a:ext cx="3816096" cy="43921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5001" y="639317"/>
            <a:ext cx="495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Greek</a:t>
            </a:r>
            <a:r>
              <a:rPr spc="-100" dirty="0"/>
              <a:t> </a:t>
            </a:r>
            <a:r>
              <a:rPr spc="-125" dirty="0"/>
              <a:t>Food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3204" y="1314450"/>
            <a:ext cx="5659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Small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1C1C1C"/>
                </a:solidFill>
                <a:latin typeface="Trebuchet MS"/>
                <a:cs typeface="Trebuchet MS"/>
              </a:rPr>
              <a:t>cafes,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called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Tavernas,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serve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delicious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1C1C1C"/>
                </a:solidFill>
                <a:latin typeface="Trebuchet MS"/>
                <a:cs typeface="Trebuchet MS"/>
              </a:rPr>
              <a:t>food.</a:t>
            </a:r>
            <a:endParaRPr sz="1800"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52189" y="3351276"/>
          <a:ext cx="7632699" cy="27782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1404"/>
                <a:gridCol w="4011295"/>
              </a:tblGrid>
              <a:tr h="579120"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Feta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cheese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20129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(Made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sheep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goat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solidFill>
                      <a:srgbClr val="179FDB"/>
                    </a:solidFill>
                  </a:tcPr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Moussaka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2000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(Minced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lamb,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aubergine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tomato)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solidFill>
                      <a:srgbClr val="179FDB"/>
                    </a:solidFill>
                  </a:tcPr>
                </a:tc>
              </a:tr>
              <a:tr h="1620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79120">
                <a:tc>
                  <a:txBody>
                    <a:bodyPr/>
                    <a:lstStyle/>
                    <a:p>
                      <a:pPr marL="20256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Baklava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20256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(Filo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pastry,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nuts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honey)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solidFill>
                      <a:srgbClr val="179FDB"/>
                    </a:solidFill>
                  </a:tcPr>
                </a:tc>
                <a:tc>
                  <a:txBody>
                    <a:bodyPr/>
                    <a:lstStyle/>
                    <a:p>
                      <a:pPr marL="2044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Spinach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Cheese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Pie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2032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(Filo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pastry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filled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spinach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cheese)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solidFill>
                      <a:srgbClr val="179F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9401" y="639317"/>
            <a:ext cx="3352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125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Athens</a:t>
            </a:r>
            <a:endParaRPr sz="3600" b="1" spc="-125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204" y="1314450"/>
            <a:ext cx="76828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Athens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birthplace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democracy,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system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electing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government,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and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one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oldest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European </a:t>
            </a:r>
            <a:r>
              <a:rPr sz="1800" spc="-75" dirty="0">
                <a:solidFill>
                  <a:srgbClr val="1C1C1C"/>
                </a:solidFill>
                <a:latin typeface="Trebuchet MS"/>
                <a:cs typeface="Trebuchet MS"/>
              </a:rPr>
              <a:t>cities. </a:t>
            </a:r>
            <a:r>
              <a:rPr sz="1800" spc="65" dirty="0">
                <a:solidFill>
                  <a:srgbClr val="1C1C1C"/>
                </a:solidFill>
                <a:latin typeface="Trebuchet MS"/>
                <a:cs typeface="Trebuchet MS"/>
              </a:rPr>
              <a:t>It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has </a:t>
            </a:r>
            <a:r>
              <a:rPr sz="1800" spc="-90" dirty="0">
                <a:solidFill>
                  <a:srgbClr val="1C1C1C"/>
                </a:solidFill>
                <a:latin typeface="Trebuchet MS"/>
                <a:cs typeface="Trebuchet MS"/>
              </a:rPr>
              <a:t>been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continuously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inhabited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for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more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than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1C1C1C"/>
                </a:solidFill>
                <a:latin typeface="Trebuchet MS"/>
                <a:cs typeface="Trebuchet MS"/>
              </a:rPr>
              <a:t>7000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years.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Around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25" dirty="0">
                <a:solidFill>
                  <a:srgbClr val="1C1C1C"/>
                </a:solidFill>
                <a:latin typeface="Trebuchet MS"/>
                <a:cs typeface="Trebuchet MS"/>
              </a:rPr>
              <a:t>40%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population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live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here.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99" y="2301239"/>
            <a:ext cx="5623559" cy="3413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1965959"/>
            <a:ext cx="7632192" cy="33329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600" y="639317"/>
            <a:ext cx="5029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Ancient</a:t>
            </a:r>
            <a:r>
              <a:rPr spc="-125" dirty="0"/>
              <a:t> </a:t>
            </a:r>
            <a:r>
              <a:rPr spc="-180" dirty="0"/>
              <a:t>Greece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3204" y="1314450"/>
            <a:ext cx="73907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Ancient </a:t>
            </a: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800" spc="-9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inspired </a:t>
            </a:r>
            <a:r>
              <a:rPr sz="1800" spc="55" dirty="0">
                <a:solidFill>
                  <a:srgbClr val="1C1C1C"/>
                </a:solidFill>
                <a:latin typeface="Trebuchet MS"/>
                <a:cs typeface="Trebuchet MS"/>
              </a:rPr>
              <a:t>many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things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we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still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enjoy </a:t>
            </a:r>
            <a:r>
              <a:rPr sz="1800" spc="-30">
                <a:solidFill>
                  <a:srgbClr val="1C1C1C"/>
                </a:solidFill>
                <a:latin typeface="Trebuchet MS"/>
                <a:cs typeface="Trebuchet MS"/>
              </a:rPr>
              <a:t>today</a:t>
            </a:r>
            <a:r>
              <a:rPr sz="1800" spc="-30" smtClean="0">
                <a:solidFill>
                  <a:srgbClr val="1C1C1C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904" y="5298947"/>
            <a:ext cx="7632700" cy="539750"/>
          </a:xfrm>
          <a:custGeom>
            <a:avLst/>
            <a:gdLst/>
            <a:ahLst/>
            <a:cxnLst/>
            <a:rect l="l" t="t" r="r" b="b"/>
            <a:pathLst>
              <a:path w="7632700" h="539750">
                <a:moveTo>
                  <a:pt x="7632192" y="0"/>
                </a:moveTo>
                <a:lnTo>
                  <a:pt x="0" y="0"/>
                </a:lnTo>
                <a:lnTo>
                  <a:pt x="0" y="539495"/>
                </a:lnTo>
                <a:lnTo>
                  <a:pt x="7632192" y="539495"/>
                </a:lnTo>
                <a:lnTo>
                  <a:pt x="7632192" y="0"/>
                </a:lnTo>
                <a:close/>
              </a:path>
            </a:pathLst>
          </a:custGeom>
          <a:solidFill>
            <a:srgbClr val="179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46022" y="5298947"/>
          <a:ext cx="6461760" cy="539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8780"/>
                <a:gridCol w="2797810"/>
                <a:gridCol w="1995170"/>
              </a:tblGrid>
              <a:tr h="53949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Theatres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3189" marB="0">
                    <a:solidFill>
                      <a:srgbClr val="179FDB"/>
                    </a:solidFill>
                  </a:tcPr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Olympic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Games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3189" marB="0">
                    <a:solidFill>
                      <a:srgbClr val="179FDB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Mathematics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3189" marB="0">
                    <a:solidFill>
                      <a:srgbClr val="179F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332" y="1409700"/>
            <a:ext cx="7632192" cy="242011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650" y="3829050"/>
          <a:ext cx="7633334" cy="2063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445"/>
                <a:gridCol w="2544445"/>
                <a:gridCol w="2544444"/>
              </a:tblGrid>
              <a:tr h="2063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4139" marR="99060" indent="1905" algn="ctr">
                        <a:lnSpc>
                          <a:spcPct val="100000"/>
                        </a:lnSpc>
                      </a:pP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Colossus</a:t>
                      </a:r>
                      <a:r>
                        <a:rPr sz="16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Rhodes, 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Seven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Wonders </a:t>
                      </a:r>
                      <a:r>
                        <a:rPr sz="1600" spc="-4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Ancient</a:t>
                      </a:r>
                      <a:r>
                        <a:rPr sz="16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World,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sz="1600" spc="-4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destroyed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 </a:t>
                      </a:r>
                      <a:r>
                        <a:rPr sz="16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earthquake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around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2000 </a:t>
                      </a:r>
                      <a:r>
                        <a:rPr sz="16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years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ago.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2A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5250" marR="86360" algn="ctr">
                        <a:lnSpc>
                          <a:spcPct val="100000"/>
                        </a:lnSpc>
                      </a:pP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Parthenon</a:t>
                      </a:r>
                      <a:r>
                        <a:rPr sz="160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former </a:t>
                      </a:r>
                      <a:r>
                        <a:rPr sz="1600" spc="-4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temple,</a:t>
                      </a:r>
                      <a:r>
                        <a:rPr sz="16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dedicated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6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Goddess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Athena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said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patron</a:t>
                      </a:r>
                      <a:r>
                        <a:rPr sz="16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Athens.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2A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36525" marR="130175" indent="1270" algn="ctr">
                        <a:lnSpc>
                          <a:spcPct val="100000"/>
                        </a:lnSpc>
                      </a:pP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Acropolis</a:t>
                      </a:r>
                      <a:r>
                        <a:rPr sz="160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 </a:t>
                      </a:r>
                      <a:r>
                        <a:rPr sz="16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ancient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citadel,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located 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rocky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outcrop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above </a:t>
                      </a:r>
                      <a:r>
                        <a:rPr sz="1600" spc="-4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city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Athens.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22A7F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5400" y="639317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Ancient</a:t>
            </a:r>
            <a:r>
              <a:rPr spc="-65" dirty="0"/>
              <a:t> </a:t>
            </a:r>
            <a:r>
              <a:rPr spc="-120" dirty="0"/>
              <a:t>Greek</a:t>
            </a:r>
            <a:r>
              <a:rPr spc="-55" dirty="0"/>
              <a:t> </a:t>
            </a:r>
            <a:r>
              <a:rPr spc="-30" dirty="0"/>
              <a:t>Wonders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1409700"/>
            <a:ext cx="7627620" cy="2249424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0887" y="3659187"/>
          <a:ext cx="7633334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445"/>
                <a:gridCol w="2544445"/>
                <a:gridCol w="2544444"/>
              </a:tblGrid>
              <a:tr h="228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13030" marR="108585" indent="608330">
                        <a:lnSpc>
                          <a:spcPct val="100000"/>
                        </a:lnSpc>
                      </a:pPr>
                      <a:r>
                        <a:rPr sz="13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Dancing </a:t>
                      </a:r>
                      <a:r>
                        <a:rPr sz="13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Traditional</a:t>
                      </a:r>
                      <a:r>
                        <a:rPr sz="13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dances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about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expressing</a:t>
                      </a:r>
                      <a:r>
                        <a:rPr sz="13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emotions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telling </a:t>
                      </a:r>
                      <a:r>
                        <a:rPr sz="1300" spc="-3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stories.</a:t>
                      </a:r>
                      <a:r>
                        <a:rPr sz="13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‘Kalamatiano’</a:t>
                      </a:r>
                      <a:r>
                        <a:rPr sz="13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celebratory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dance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performed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by </a:t>
                      </a:r>
                      <a:r>
                        <a:rPr sz="1300" spc="-3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men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women,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dancing</a:t>
                      </a:r>
                      <a:r>
                        <a:rPr sz="13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57910">
                        <a:lnSpc>
                          <a:spcPct val="100000"/>
                        </a:lnSpc>
                      </a:pPr>
                      <a:r>
                        <a:rPr sz="13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circle.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2A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Homes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4139" marR="99060" indent="1270" algn="ctr">
                        <a:lnSpc>
                          <a:spcPct val="100000"/>
                        </a:lnSpc>
                      </a:pPr>
                      <a:r>
                        <a:rPr sz="13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Many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houses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painted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white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reflect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sun.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Blue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white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also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reflect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colours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flag-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white </a:t>
                      </a:r>
                      <a:r>
                        <a:rPr sz="1300" spc="-3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blue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symbolise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 </a:t>
                      </a:r>
                      <a:r>
                        <a:rPr sz="1300" spc="-3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sea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sky.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2A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3980" marR="86995" indent="2540"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r>
                        <a:rPr sz="1300" b="1" spc="2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Orthodox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Church 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Religion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important</a:t>
                      </a:r>
                      <a:r>
                        <a:rPr sz="13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aspect 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culture.</a:t>
                      </a:r>
                      <a:r>
                        <a:rPr sz="13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Around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98%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300" spc="-3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population</a:t>
                      </a:r>
                      <a:r>
                        <a:rPr sz="130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Christian 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Orthodox.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22A7F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7800" y="639317"/>
            <a:ext cx="632459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Greek</a:t>
            </a:r>
            <a:r>
              <a:rPr spc="-55" dirty="0"/>
              <a:t> </a:t>
            </a:r>
            <a:r>
              <a:rPr spc="-10" dirty="0"/>
              <a:t>Traditions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639317"/>
            <a:ext cx="601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Ancient</a:t>
            </a:r>
            <a:r>
              <a:rPr spc="-125" dirty="0"/>
              <a:t> </a:t>
            </a:r>
            <a:r>
              <a:rPr spc="-180" dirty="0"/>
              <a:t>Greece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204" y="1314450"/>
            <a:ext cx="7683500" cy="11226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170"/>
              </a:spcBef>
            </a:pP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Traditional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dress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multi-layered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and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varies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slightly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1C1C1C"/>
                </a:solidFill>
                <a:latin typeface="Trebuchet MS"/>
                <a:cs typeface="Trebuchet MS"/>
              </a:rPr>
              <a:t>between</a:t>
            </a:r>
            <a:r>
              <a:rPr sz="1800" spc="5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regions </a:t>
            </a:r>
            <a:r>
              <a:rPr sz="1800" spc="-5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-114" dirty="0">
                <a:solidFill>
                  <a:srgbClr val="1C1C1C"/>
                </a:solidFill>
                <a:latin typeface="Trebuchet MS"/>
                <a:cs typeface="Trebuchet MS"/>
              </a:rPr>
              <a:t>Greece.</a:t>
            </a:r>
            <a:r>
              <a:rPr sz="1800" spc="-1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For </a:t>
            </a:r>
            <a:r>
              <a:rPr sz="1800" spc="-75" dirty="0">
                <a:solidFill>
                  <a:srgbClr val="1C1C1C"/>
                </a:solidFill>
                <a:latin typeface="Trebuchet MS"/>
                <a:cs typeface="Trebuchet MS"/>
              </a:rPr>
              <a:t>example,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woollen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stockings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would </a:t>
            </a:r>
            <a:r>
              <a:rPr sz="1800" spc="-110" dirty="0">
                <a:solidFill>
                  <a:srgbClr val="1C1C1C"/>
                </a:solidFill>
                <a:latin typeface="Trebuchet MS"/>
                <a:cs typeface="Trebuchet MS"/>
              </a:rPr>
              <a:t>be</a:t>
            </a:r>
            <a:r>
              <a:rPr sz="1800" spc="3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worn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in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mountains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protect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against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thorny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bushes.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Men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would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wear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1C1C1C"/>
                </a:solidFill>
                <a:latin typeface="Trebuchet MS"/>
                <a:cs typeface="Trebuchet MS"/>
              </a:rPr>
              <a:t>‘</a:t>
            </a:r>
            <a:r>
              <a:rPr sz="1900" i="1" spc="-110" dirty="0">
                <a:solidFill>
                  <a:srgbClr val="1C1C1C"/>
                </a:solidFill>
                <a:latin typeface="Trebuchet MS"/>
                <a:cs typeface="Trebuchet MS"/>
              </a:rPr>
              <a:t>foustanella’</a:t>
            </a:r>
            <a:r>
              <a:rPr sz="1900" i="1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or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skirt,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while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women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would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wear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colourful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layers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and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head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scarf.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2519172"/>
            <a:ext cx="7632192" cy="321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Thanks for your attentio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24" name="Picture 4" descr="Thanks for your attentio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5943600" cy="4455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1" y="639317"/>
            <a:ext cx="7924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Where</a:t>
            </a:r>
            <a:r>
              <a:rPr spc="-55" dirty="0"/>
              <a:t> </a:t>
            </a:r>
            <a:r>
              <a:rPr spc="5" dirty="0"/>
              <a:t>in</a:t>
            </a:r>
            <a:r>
              <a:rPr spc="-40" dirty="0"/>
              <a:t> </a:t>
            </a:r>
            <a:r>
              <a:rPr spc="-145" dirty="0"/>
              <a:t>the</a:t>
            </a:r>
            <a:r>
              <a:rPr spc="-50" dirty="0"/>
              <a:t> </a:t>
            </a:r>
            <a:r>
              <a:rPr spc="40" dirty="0"/>
              <a:t>World</a:t>
            </a:r>
            <a:r>
              <a:rPr spc="-55" dirty="0"/>
              <a:t> </a:t>
            </a:r>
            <a:r>
              <a:rPr spc="250" dirty="0"/>
              <a:t>Is</a:t>
            </a:r>
            <a:r>
              <a:rPr spc="-45" dirty="0"/>
              <a:t> </a:t>
            </a:r>
            <a:r>
              <a:rPr spc="-135" dirty="0"/>
              <a:t>Greece?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204" y="1563065"/>
            <a:ext cx="71037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>
                <a:solidFill>
                  <a:srgbClr val="1C1C1C"/>
                </a:solidFill>
                <a:latin typeface="Trebuchet MS"/>
                <a:cs typeface="Trebuchet MS"/>
              </a:rPr>
              <a:t>a</a:t>
            </a:r>
            <a:r>
              <a:rPr sz="1800" spc="1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lang="en-US" sz="1800" spc="10" dirty="0" smtClean="0">
                <a:solidFill>
                  <a:srgbClr val="1C1C1C"/>
                </a:solidFill>
                <a:latin typeface="Trebuchet MS"/>
                <a:cs typeface="Trebuchet MS"/>
              </a:rPr>
              <a:t>southern </a:t>
            </a:r>
            <a:r>
              <a:rPr sz="1800" spc="5" smtClean="0">
                <a:solidFill>
                  <a:srgbClr val="1C1C1C"/>
                </a:solidFill>
                <a:latin typeface="Trebuchet MS"/>
                <a:cs typeface="Trebuchet MS"/>
              </a:rPr>
              <a:t>country</a:t>
            </a:r>
            <a:r>
              <a:rPr sz="1800" spc="45" smtClean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in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Europe.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1C1C1C"/>
                </a:solidFill>
                <a:latin typeface="Trebuchet MS"/>
                <a:cs typeface="Trebuchet MS"/>
              </a:rPr>
              <a:t>It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shares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borders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with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Albania</a:t>
            </a:r>
            <a:r>
              <a:rPr sz="1800" spc="-5">
                <a:solidFill>
                  <a:srgbClr val="1C1C1C"/>
                </a:solidFill>
                <a:latin typeface="Trebuchet MS"/>
                <a:cs typeface="Trebuchet MS"/>
              </a:rPr>
              <a:t>,</a:t>
            </a:r>
            <a:r>
              <a:rPr sz="1800" spc="25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smtClean="0">
                <a:solidFill>
                  <a:srgbClr val="1C1C1C"/>
                </a:solidFill>
                <a:latin typeface="Trebuchet MS"/>
                <a:cs typeface="Trebuchet MS"/>
              </a:rPr>
              <a:t>Turkey,</a:t>
            </a:r>
            <a:r>
              <a:rPr lang="en-US" sz="1800" spc="-35" smtClean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lang="en-US" sz="1800" spc="-10" smtClean="0">
                <a:solidFill>
                  <a:srgbClr val="1C1C1C"/>
                </a:solidFill>
                <a:latin typeface="Trebuchet MS"/>
                <a:cs typeface="Trebuchet MS"/>
              </a:rPr>
              <a:t>North </a:t>
            </a:r>
            <a:r>
              <a:rPr sz="1800" spc="-10" smtClean="0">
                <a:solidFill>
                  <a:srgbClr val="1C1C1C"/>
                </a:solidFill>
                <a:latin typeface="Trebuchet MS"/>
                <a:cs typeface="Trebuchet MS"/>
              </a:rPr>
              <a:t>Macedonia</a:t>
            </a:r>
            <a:r>
              <a:rPr sz="1800" spc="20" smtClean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and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Bulgaria.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23644" y="2316479"/>
            <a:ext cx="5058156" cy="3322321"/>
            <a:chOff x="1723644" y="2316479"/>
            <a:chExt cx="5697220" cy="37890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3644" y="2316479"/>
              <a:ext cx="5696711" cy="37886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77384" y="480364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199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399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199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0159" y="4905755"/>
              <a:ext cx="688848" cy="7101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639317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Greece:</a:t>
            </a:r>
            <a:r>
              <a:rPr spc="-70" dirty="0"/>
              <a:t> </a:t>
            </a:r>
            <a:r>
              <a:rPr spc="-185" dirty="0"/>
              <a:t>The</a:t>
            </a:r>
            <a:r>
              <a:rPr spc="-70" dirty="0"/>
              <a:t> </a:t>
            </a:r>
            <a:r>
              <a:rPr spc="-50" dirty="0"/>
              <a:t>Facts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9300" y="1466850"/>
          <a:ext cx="4104004" cy="2947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885"/>
                <a:gridCol w="2611119"/>
              </a:tblGrid>
              <a:tr h="409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4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Name: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8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Greece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6027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Capital</a:t>
                      </a:r>
                      <a:r>
                        <a:rPr sz="1700" b="1" spc="-9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b="1" spc="-3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city: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Athens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4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Currency: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Euro</a:t>
                      </a:r>
                      <a:r>
                        <a:rPr sz="1700" spc="-4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5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(€)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Population: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r>
                        <a:rPr sz="1700" spc="1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mill</a:t>
                      </a:r>
                      <a:r>
                        <a:rPr sz="1700" spc="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0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Language: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6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706882">
                <a:tc>
                  <a:txBody>
                    <a:bodyPr/>
                    <a:lstStyle/>
                    <a:p>
                      <a:pPr marL="91440" marR="5867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b="1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Average  rainfal</a:t>
                      </a:r>
                      <a:r>
                        <a:rPr sz="1700" b="1" spc="-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700" b="1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82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9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50</a:t>
                      </a:r>
                      <a:r>
                        <a:rPr sz="1700" spc="-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22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700" spc="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-10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121cm</a:t>
                      </a:r>
                      <a:r>
                        <a:rPr sz="1700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3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700" spc="-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-6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700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north </a:t>
                      </a:r>
                      <a:r>
                        <a:rPr sz="1700" spc="-49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2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38</a:t>
                      </a:r>
                      <a:r>
                        <a:rPr sz="170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22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700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-5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81cm</a:t>
                      </a:r>
                      <a:r>
                        <a:rPr sz="1700" spc="1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3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70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-6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700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south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159" y="1473708"/>
            <a:ext cx="3297936" cy="21412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90946" y="3798570"/>
            <a:ext cx="1898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Flag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Greece </a:t>
            </a:r>
            <a:r>
              <a:rPr sz="1800" spc="-9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(Hellenic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Republic)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639317"/>
            <a:ext cx="495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Coast</a:t>
            </a:r>
            <a:r>
              <a:rPr spc="15" dirty="0"/>
              <a:t>l</a:t>
            </a:r>
            <a:r>
              <a:rPr spc="-114" dirty="0"/>
              <a:t>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204" y="1314450"/>
            <a:ext cx="7543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88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has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8479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miles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>
                <a:solidFill>
                  <a:srgbClr val="1C1C1C"/>
                </a:solidFill>
                <a:latin typeface="Trebuchet MS"/>
                <a:cs typeface="Trebuchet MS"/>
              </a:rPr>
              <a:t>coastline</a:t>
            </a:r>
            <a:r>
              <a:rPr sz="1800" spc="-50" smtClean="0">
                <a:solidFill>
                  <a:srgbClr val="1C1C1C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7632192" cy="4419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02251" y="3810711"/>
            <a:ext cx="1212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Trebuchet MS"/>
                <a:cs typeface="Trebuchet MS"/>
              </a:rPr>
              <a:t>ge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ea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4994" y="5746800"/>
            <a:ext cx="198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Mediterranean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Sea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2973" y="4811090"/>
            <a:ext cx="1142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5" dirty="0">
                <a:solidFill>
                  <a:srgbClr val="FFFFFF"/>
                </a:solidFill>
                <a:latin typeface="Trebuchet MS"/>
                <a:cs typeface="Trebuchet MS"/>
              </a:rPr>
              <a:t>Ionian</a:t>
            </a: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Sea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381000"/>
            <a:ext cx="5638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Islan</a:t>
            </a:r>
            <a:r>
              <a:rPr spc="145" dirty="0"/>
              <a:t>d</a:t>
            </a:r>
            <a:r>
              <a:rPr spc="50" dirty="0"/>
              <a:t>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2133600"/>
            <a:ext cx="5334000" cy="4038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64202" y="5746800"/>
            <a:ext cx="572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Cr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b="1" spc="-18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45048" y="5785497"/>
            <a:ext cx="484505" cy="143510"/>
          </a:xfrm>
          <a:custGeom>
            <a:avLst/>
            <a:gdLst/>
            <a:ahLst/>
            <a:cxnLst/>
            <a:rect l="l" t="t" r="r" b="b"/>
            <a:pathLst>
              <a:path w="484504" h="143510">
                <a:moveTo>
                  <a:pt x="368596" y="37463"/>
                </a:moveTo>
                <a:lnTo>
                  <a:pt x="0" y="105587"/>
                </a:lnTo>
                <a:lnTo>
                  <a:pt x="6858" y="143052"/>
                </a:lnTo>
                <a:lnTo>
                  <a:pt x="375495" y="74921"/>
                </a:lnTo>
                <a:lnTo>
                  <a:pt x="368596" y="37463"/>
                </a:lnTo>
                <a:close/>
              </a:path>
              <a:path w="484504" h="143510">
                <a:moveTo>
                  <a:pt x="479451" y="33997"/>
                </a:moveTo>
                <a:lnTo>
                  <a:pt x="387350" y="33997"/>
                </a:lnTo>
                <a:lnTo>
                  <a:pt x="394208" y="71462"/>
                </a:lnTo>
                <a:lnTo>
                  <a:pt x="375495" y="74921"/>
                </a:lnTo>
                <a:lnTo>
                  <a:pt x="382397" y="112395"/>
                </a:lnTo>
                <a:lnTo>
                  <a:pt x="484377" y="35420"/>
                </a:lnTo>
                <a:lnTo>
                  <a:pt x="479451" y="33997"/>
                </a:lnTo>
                <a:close/>
              </a:path>
              <a:path w="484504" h="143510">
                <a:moveTo>
                  <a:pt x="387350" y="33997"/>
                </a:moveTo>
                <a:lnTo>
                  <a:pt x="368596" y="37463"/>
                </a:lnTo>
                <a:lnTo>
                  <a:pt x="375495" y="74921"/>
                </a:lnTo>
                <a:lnTo>
                  <a:pt x="394208" y="71462"/>
                </a:lnTo>
                <a:lnTo>
                  <a:pt x="387350" y="33997"/>
                </a:lnTo>
                <a:close/>
              </a:path>
              <a:path w="484504" h="143510">
                <a:moveTo>
                  <a:pt x="361696" y="0"/>
                </a:moveTo>
                <a:lnTo>
                  <a:pt x="368596" y="37463"/>
                </a:lnTo>
                <a:lnTo>
                  <a:pt x="387350" y="33997"/>
                </a:lnTo>
                <a:lnTo>
                  <a:pt x="479451" y="33997"/>
                </a:lnTo>
                <a:lnTo>
                  <a:pt x="361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2000" y="990600"/>
            <a:ext cx="7588250" cy="1828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There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are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over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1C1C1C"/>
                </a:solidFill>
                <a:latin typeface="Trebuchet MS"/>
                <a:cs typeface="Trebuchet MS"/>
              </a:rPr>
              <a:t>2000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islands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that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make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up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nation.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Around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170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-5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1C1C1C"/>
                </a:solidFill>
                <a:latin typeface="Trebuchet MS"/>
                <a:cs typeface="Trebuchet MS"/>
              </a:rPr>
              <a:t>these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islands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are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populated.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If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you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counted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every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rocky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outcrop,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however,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number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islands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would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total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more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than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C1C1C"/>
                </a:solidFill>
                <a:latin typeface="Trebuchet MS"/>
                <a:cs typeface="Trebuchet MS"/>
              </a:rPr>
              <a:t>3000.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Islands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account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for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around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4" dirty="0">
                <a:solidFill>
                  <a:srgbClr val="1C1C1C"/>
                </a:solidFill>
                <a:latin typeface="Trebuchet MS"/>
                <a:cs typeface="Trebuchet MS"/>
              </a:rPr>
              <a:t>20%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country’s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land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area.</a:t>
            </a:r>
            <a:endParaRPr sz="18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235"/>
              </a:spcBef>
            </a:pPr>
            <a:r>
              <a:rPr sz="1800" spc="-75" smtClean="0">
                <a:solidFill>
                  <a:srgbClr val="1C1C1C"/>
                </a:solidFill>
                <a:latin typeface="Trebuchet MS"/>
                <a:cs typeface="Trebuchet MS"/>
              </a:rPr>
              <a:t>Crete</a:t>
            </a:r>
            <a:r>
              <a:rPr sz="1800" spc="20" smtClean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largest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>
                <a:solidFill>
                  <a:srgbClr val="1C1C1C"/>
                </a:solidFill>
                <a:latin typeface="Trebuchet MS"/>
                <a:cs typeface="Trebuchet MS"/>
              </a:rPr>
              <a:t>islands</a:t>
            </a:r>
            <a:r>
              <a:rPr sz="1800" spc="-15" smtClean="0">
                <a:solidFill>
                  <a:srgbClr val="1C1C1C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639317"/>
            <a:ext cx="6705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Mainland</a:t>
            </a:r>
            <a:r>
              <a:rPr spc="-120" dirty="0"/>
              <a:t> </a:t>
            </a:r>
            <a:r>
              <a:rPr spc="-180" dirty="0"/>
              <a:t>Greece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204" y="1314450"/>
            <a:ext cx="7421880" cy="322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one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most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mountainous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countries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in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Europe.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20" dirty="0">
                <a:solidFill>
                  <a:srgbClr val="1C1C1C"/>
                </a:solidFill>
                <a:latin typeface="Trebuchet MS"/>
                <a:cs typeface="Trebuchet MS"/>
              </a:rPr>
              <a:t>In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1C1C1C"/>
                </a:solidFill>
                <a:latin typeface="Trebuchet MS"/>
                <a:cs typeface="Trebuchet MS"/>
              </a:rPr>
              <a:t>fact,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there </a:t>
            </a:r>
            <a:r>
              <a:rPr sz="1800" spc="-5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are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no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navigable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rivers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because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it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is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so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mountainous.</a:t>
            </a:r>
            <a:endParaRPr sz="1800">
              <a:latin typeface="Trebuchet MS"/>
              <a:cs typeface="Trebuchet MS"/>
            </a:endParaRPr>
          </a:p>
          <a:p>
            <a:pPr marL="12700" marR="5296535" algn="just">
              <a:lnSpc>
                <a:spcPct val="100000"/>
              </a:lnSpc>
              <a:spcBef>
                <a:spcPts val="1450"/>
              </a:spcBef>
            </a:pPr>
            <a:r>
              <a:rPr sz="1800" spc="120" dirty="0">
                <a:solidFill>
                  <a:srgbClr val="1C1C1C"/>
                </a:solidFill>
                <a:latin typeface="Trebuchet MS"/>
                <a:cs typeface="Trebuchet MS"/>
              </a:rPr>
              <a:t>In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mythology, </a:t>
            </a:r>
            <a:r>
              <a:rPr sz="1800" spc="-5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Mount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Olympus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said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1C1C1C"/>
                </a:solidFill>
                <a:latin typeface="Trebuchet MS"/>
                <a:cs typeface="Trebuchet MS"/>
              </a:rPr>
              <a:t>be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seat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-5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Gods.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rebuchet MS"/>
              <a:cs typeface="Trebuchet MS"/>
            </a:endParaRPr>
          </a:p>
          <a:p>
            <a:pPr marL="12700" marR="5083810" algn="just">
              <a:lnSpc>
                <a:spcPct val="100000"/>
              </a:lnSpc>
            </a:pP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Mount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Olympus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highest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mountain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in 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1C1C1C"/>
                </a:solidFill>
                <a:latin typeface="Trebuchet MS"/>
                <a:cs typeface="Trebuchet MS"/>
              </a:rPr>
              <a:t>Greece.</a:t>
            </a:r>
            <a:r>
              <a:rPr sz="1800" spc="-1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1C1C1C"/>
                </a:solidFill>
                <a:latin typeface="Trebuchet MS"/>
                <a:cs typeface="Trebuchet MS"/>
              </a:rPr>
              <a:t>It </a:t>
            </a:r>
            <a:r>
              <a:rPr sz="1800" spc="-25">
                <a:solidFill>
                  <a:srgbClr val="1C1C1C"/>
                </a:solidFill>
                <a:latin typeface="Trebuchet MS"/>
                <a:cs typeface="Trebuchet MS"/>
              </a:rPr>
              <a:t>measures </a:t>
            </a:r>
            <a:r>
              <a:rPr sz="1800" spc="-2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lang="en-US" spc="-20" dirty="0" smtClean="0">
                <a:solidFill>
                  <a:srgbClr val="1C1C1C"/>
                </a:solidFill>
                <a:latin typeface="Trebuchet MS"/>
                <a:cs typeface="Trebuchet MS"/>
              </a:rPr>
              <a:t>almost </a:t>
            </a:r>
            <a:r>
              <a:rPr sz="1800" spc="-40" smtClean="0">
                <a:solidFill>
                  <a:srgbClr val="1C1C1C"/>
                </a:solidFill>
                <a:latin typeface="Trebuchet MS"/>
                <a:cs typeface="Trebuchet MS"/>
              </a:rPr>
              <a:t>3</a:t>
            </a:r>
            <a:r>
              <a:rPr sz="1800" spc="15" smtClean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smtClean="0">
                <a:solidFill>
                  <a:srgbClr val="1C1C1C"/>
                </a:solidFill>
                <a:latin typeface="Trebuchet MS"/>
                <a:cs typeface="Trebuchet MS"/>
              </a:rPr>
              <a:t>kms.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2508" y="1965960"/>
            <a:ext cx="5085588" cy="26715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8327" y="4785486"/>
            <a:ext cx="758888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According</a:t>
            </a:r>
            <a:r>
              <a:rPr sz="1800" spc="6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6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legend,</a:t>
            </a:r>
            <a:r>
              <a:rPr sz="1800" spc="7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when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God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created</a:t>
            </a:r>
            <a:r>
              <a:rPr sz="1800" spc="8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world,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He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sifted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earth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through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strainer.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After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giving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each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country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good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soil,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he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threw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5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stones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that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were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1C1C1C"/>
                </a:solidFill>
                <a:latin typeface="Trebuchet MS"/>
                <a:cs typeface="Trebuchet MS"/>
              </a:rPr>
              <a:t>left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over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his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shoulder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and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created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1C1C1C"/>
                </a:solidFill>
                <a:latin typeface="Trebuchet MS"/>
                <a:cs typeface="Trebuchet MS"/>
              </a:rPr>
              <a:t>Greece.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5734" y="4512309"/>
            <a:ext cx="274193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courtesy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Brett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Neilson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(@flickr.com)</a:t>
            </a:r>
            <a:r>
              <a:rPr sz="5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granted</a:t>
            </a:r>
            <a:r>
              <a:rPr sz="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under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creative</a:t>
            </a:r>
            <a:r>
              <a:rPr sz="5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commons</a:t>
            </a:r>
            <a:r>
              <a:rPr sz="5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licence</a:t>
            </a:r>
            <a:r>
              <a:rPr sz="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attribution</a:t>
            </a:r>
            <a:endParaRPr sz="5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639317"/>
            <a:ext cx="701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Mainland</a:t>
            </a:r>
            <a:r>
              <a:rPr spc="-120" dirty="0"/>
              <a:t> </a:t>
            </a:r>
            <a:r>
              <a:rPr spc="-180" dirty="0"/>
              <a:t>Greece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9300" y="5343525"/>
          <a:ext cx="7628254" cy="742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7200"/>
                <a:gridCol w="816610"/>
                <a:gridCol w="3060065"/>
                <a:gridCol w="754379"/>
              </a:tblGrid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Average</a:t>
                      </a:r>
                      <a:r>
                        <a:rPr sz="1000" b="1" spc="-1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summer</a:t>
                      </a:r>
                      <a:r>
                        <a:rPr sz="1000" b="1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temperature: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EB853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-6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33°C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EB853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Average</a:t>
                      </a:r>
                      <a:r>
                        <a:rPr sz="1000" b="1" spc="-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winter</a:t>
                      </a:r>
                      <a:r>
                        <a:rPr sz="1000" b="1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temperature: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7AC9F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-6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10°C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7AC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Average</a:t>
                      </a:r>
                      <a:r>
                        <a:rPr sz="1000" b="1" spc="-1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summer</a:t>
                      </a:r>
                      <a:r>
                        <a:rPr sz="1000" b="1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rainfall: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EB853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1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6mm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EB853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Average</a:t>
                      </a:r>
                      <a:r>
                        <a:rPr sz="1000" b="1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winter</a:t>
                      </a:r>
                      <a:r>
                        <a:rPr sz="1000" b="1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rainfall: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7AC9F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65mm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7AC9FA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4348" y="2519172"/>
            <a:ext cx="5603748" cy="26578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3204" y="1314450"/>
            <a:ext cx="7567930" cy="22300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0"/>
              </a:spcBef>
            </a:pP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800" spc="-9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has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warm, </a:t>
            </a:r>
            <a:r>
              <a:rPr sz="1800" spc="55" dirty="0">
                <a:solidFill>
                  <a:srgbClr val="1C1C1C"/>
                </a:solidFill>
                <a:latin typeface="Trebuchet MS"/>
                <a:cs typeface="Trebuchet MS"/>
              </a:rPr>
              <a:t>sunny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climate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and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enjoys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more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than </a:t>
            </a:r>
            <a:r>
              <a:rPr sz="1800" spc="60" dirty="0">
                <a:solidFill>
                  <a:srgbClr val="1C1C1C"/>
                </a:solidFill>
                <a:latin typeface="Trebuchet MS"/>
                <a:cs typeface="Trebuchet MS"/>
              </a:rPr>
              <a:t>250 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days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sunshine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year.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1C1C1C"/>
                </a:solidFill>
                <a:latin typeface="Trebuchet MS"/>
                <a:cs typeface="Trebuchet MS"/>
              </a:rPr>
              <a:t>It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has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typically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Mediterranean</a:t>
            </a:r>
            <a:r>
              <a:rPr sz="1800" spc="7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climate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with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hot,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dry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summers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and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mild, 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rainy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winters.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Most </a:t>
            </a:r>
            <a:r>
              <a:rPr sz="1800" spc="-80" dirty="0">
                <a:solidFill>
                  <a:srgbClr val="1C1C1C"/>
                </a:solidFill>
                <a:latin typeface="Trebuchet MS"/>
                <a:cs typeface="Trebuchet MS"/>
              </a:rPr>
              <a:t>people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consider </a:t>
            </a: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800" spc="-9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 </a:t>
            </a:r>
            <a:r>
              <a:rPr sz="1800" spc="-110" dirty="0">
                <a:solidFill>
                  <a:srgbClr val="1C1C1C"/>
                </a:solidFill>
                <a:latin typeface="Trebuchet MS"/>
                <a:cs typeface="Trebuchet MS"/>
              </a:rPr>
              <a:t>be</a:t>
            </a:r>
            <a:r>
              <a:rPr sz="1800" spc="-10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 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summer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holiday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destination,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although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there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are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also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popular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ski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resorts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in </a:t>
            </a:r>
            <a:r>
              <a:rPr sz="1800" spc="-5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mountainous</a:t>
            </a:r>
            <a:endParaRPr sz="1800">
              <a:latin typeface="Trebuchet MS"/>
              <a:cs typeface="Trebuchet MS"/>
            </a:endParaRPr>
          </a:p>
          <a:p>
            <a:pPr marL="14604" marR="5915025">
              <a:lnSpc>
                <a:spcPct val="100000"/>
              </a:lnSpc>
            </a:pP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regions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north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Athens.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4551" y="5052186"/>
            <a:ext cx="286829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courtesy</a:t>
            </a:r>
            <a:r>
              <a:rPr sz="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Ronald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Saunders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 (@flickr.com)</a:t>
            </a:r>
            <a:r>
              <a:rPr sz="5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 granted</a:t>
            </a:r>
            <a:r>
              <a:rPr sz="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under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 creative</a:t>
            </a:r>
            <a:r>
              <a:rPr sz="5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commons</a:t>
            </a:r>
            <a:r>
              <a:rPr sz="5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licence</a:t>
            </a:r>
            <a:r>
              <a:rPr sz="5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attribution</a:t>
            </a:r>
            <a:endParaRPr sz="5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639317"/>
            <a:ext cx="541019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Tourism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3178" y="4494657"/>
            <a:ext cx="25076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sz="1600" spc="-40" dirty="0" smtClean="0">
                <a:solidFill>
                  <a:srgbClr val="1C1C1C"/>
                </a:solidFill>
                <a:latin typeface="Trebuchet MS"/>
                <a:cs typeface="Trebuchet MS"/>
              </a:rPr>
              <a:t>30</a:t>
            </a:r>
            <a:r>
              <a:rPr sz="1600" spc="-40" smtClean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1C1C1C"/>
                </a:solidFill>
                <a:latin typeface="Trebuchet MS"/>
                <a:cs typeface="Trebuchet MS"/>
              </a:rPr>
              <a:t>million </a:t>
            </a:r>
            <a:r>
              <a:rPr sz="1600" spc="-10" dirty="0">
                <a:solidFill>
                  <a:srgbClr val="1C1C1C"/>
                </a:solidFill>
                <a:latin typeface="Trebuchet MS"/>
                <a:cs typeface="Trebuchet MS"/>
              </a:rPr>
              <a:t>tourists </a:t>
            </a:r>
            <a:r>
              <a:rPr sz="1600" spc="-30" dirty="0">
                <a:solidFill>
                  <a:srgbClr val="1C1C1C"/>
                </a:solidFill>
                <a:latin typeface="Trebuchet MS"/>
                <a:cs typeface="Trebuchet MS"/>
              </a:rPr>
              <a:t>visited </a:t>
            </a:r>
            <a:r>
              <a:rPr sz="1600" spc="-47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1C1C1C"/>
                </a:solidFill>
                <a:latin typeface="Trebuchet MS"/>
                <a:cs typeface="Trebuchet MS"/>
              </a:rPr>
              <a:t>Greece </a:t>
            </a:r>
            <a:r>
              <a:rPr sz="1600" spc="30">
                <a:solidFill>
                  <a:srgbClr val="1C1C1C"/>
                </a:solidFill>
                <a:latin typeface="Trebuchet MS"/>
                <a:cs typeface="Trebuchet MS"/>
              </a:rPr>
              <a:t>in </a:t>
            </a:r>
            <a:r>
              <a:rPr sz="1600" spc="-50" smtClean="0">
                <a:solidFill>
                  <a:srgbClr val="1C1C1C"/>
                </a:solidFill>
                <a:latin typeface="Trebuchet MS"/>
                <a:cs typeface="Trebuchet MS"/>
              </a:rPr>
              <a:t>201</a:t>
            </a:r>
            <a:r>
              <a:rPr lang="en-US" sz="1600" spc="-50" dirty="0" smtClean="0">
                <a:solidFill>
                  <a:srgbClr val="1C1C1C"/>
                </a:solidFill>
                <a:latin typeface="Trebuchet MS"/>
                <a:cs typeface="Trebuchet MS"/>
              </a:rPr>
              <a:t>9</a:t>
            </a:r>
            <a:r>
              <a:rPr sz="1600" spc="-50" smtClean="0">
                <a:solidFill>
                  <a:srgbClr val="1C1C1C"/>
                </a:solidFill>
                <a:latin typeface="Trebuchet MS"/>
                <a:cs typeface="Trebuchet MS"/>
              </a:rPr>
              <a:t>. </a:t>
            </a:r>
            <a:r>
              <a:rPr sz="1600" spc="-45" dirty="0">
                <a:solidFill>
                  <a:srgbClr val="1C1C1C"/>
                </a:solidFill>
                <a:latin typeface="Trebuchet MS"/>
                <a:cs typeface="Trebuchet MS"/>
              </a:rPr>
              <a:t>That’s more </a:t>
            </a:r>
            <a:r>
              <a:rPr sz="1600" spc="-47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1C1C1C"/>
                </a:solidFill>
                <a:latin typeface="Trebuchet MS"/>
                <a:cs typeface="Trebuchet MS"/>
              </a:rPr>
              <a:t>than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1C1C1C"/>
                </a:solidFill>
                <a:latin typeface="Trebuchet MS"/>
                <a:cs typeface="Trebuchet MS"/>
              </a:rPr>
              <a:t>population!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204" y="1315973"/>
            <a:ext cx="7529830" cy="2551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1C1C1C"/>
                </a:solidFill>
                <a:latin typeface="Trebuchet MS"/>
                <a:cs typeface="Trebuchet MS"/>
              </a:rPr>
              <a:t>Because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1C1C1C"/>
                </a:solidFill>
                <a:latin typeface="Trebuchet MS"/>
                <a:cs typeface="Trebuchet MS"/>
              </a:rPr>
              <a:t>its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warm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1C1C1C"/>
                </a:solidFill>
                <a:latin typeface="Trebuchet MS"/>
                <a:cs typeface="Trebuchet MS"/>
              </a:rPr>
              <a:t>weather</a:t>
            </a:r>
            <a:r>
              <a:rPr sz="16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and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1C1C1C"/>
                </a:solidFill>
                <a:latin typeface="Trebuchet MS"/>
                <a:cs typeface="Trebuchet MS"/>
              </a:rPr>
              <a:t>beautiful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1C1C1C"/>
                </a:solidFill>
                <a:latin typeface="Trebuchet MS"/>
                <a:cs typeface="Trebuchet MS"/>
              </a:rPr>
              <a:t>scenery,</a:t>
            </a:r>
            <a:r>
              <a:rPr sz="16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a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C1C1C"/>
                </a:solidFill>
                <a:latin typeface="Trebuchet MS"/>
                <a:cs typeface="Trebuchet MS"/>
              </a:rPr>
              <a:t>popular</a:t>
            </a:r>
            <a:r>
              <a:rPr sz="1600" spc="6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1C1C1C"/>
                </a:solidFill>
                <a:latin typeface="Trebuchet MS"/>
                <a:cs typeface="Trebuchet MS"/>
              </a:rPr>
              <a:t>destination </a:t>
            </a:r>
            <a:r>
              <a:rPr sz="1600" spc="-47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1C1C1C"/>
                </a:solidFill>
                <a:latin typeface="Trebuchet MS"/>
                <a:cs typeface="Trebuchet MS"/>
              </a:rPr>
              <a:t>for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1C1C1C"/>
                </a:solidFill>
                <a:latin typeface="Trebuchet MS"/>
                <a:cs typeface="Trebuchet MS"/>
              </a:rPr>
              <a:t>tourists.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1C1C1C"/>
                </a:solidFill>
                <a:latin typeface="Trebuchet MS"/>
                <a:cs typeface="Trebuchet MS"/>
              </a:rPr>
              <a:t>It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1C1C1C"/>
                </a:solidFill>
                <a:latin typeface="Trebuchet MS"/>
                <a:cs typeface="Trebuchet MS"/>
              </a:rPr>
              <a:t>one</a:t>
            </a:r>
            <a:r>
              <a:rPr sz="16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1C1C1C"/>
                </a:solidFill>
                <a:latin typeface="Trebuchet MS"/>
                <a:cs typeface="Trebuchet MS"/>
              </a:rPr>
              <a:t>most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1C1C1C"/>
                </a:solidFill>
                <a:latin typeface="Trebuchet MS"/>
                <a:cs typeface="Trebuchet MS"/>
              </a:rPr>
              <a:t>visited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1C1C1C"/>
                </a:solidFill>
                <a:latin typeface="Trebuchet MS"/>
                <a:cs typeface="Trebuchet MS"/>
              </a:rPr>
              <a:t>countries</a:t>
            </a:r>
            <a:r>
              <a:rPr sz="16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in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1C1C1C"/>
                </a:solidFill>
                <a:latin typeface="Trebuchet MS"/>
                <a:cs typeface="Trebuchet MS"/>
              </a:rPr>
              <a:t>world,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C1C1C"/>
                </a:solidFill>
                <a:latin typeface="Trebuchet MS"/>
                <a:cs typeface="Trebuchet MS"/>
              </a:rPr>
              <a:t>largely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1C1C1C"/>
                </a:solidFill>
                <a:latin typeface="Trebuchet MS"/>
                <a:cs typeface="Trebuchet MS"/>
              </a:rPr>
              <a:t>due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1C1C1C"/>
                </a:solidFill>
                <a:latin typeface="Trebuchet MS"/>
                <a:cs typeface="Trebuchet MS"/>
              </a:rPr>
              <a:t>its </a:t>
            </a:r>
            <a:r>
              <a:rPr sz="1600" spc="-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1C1C1C"/>
                </a:solidFill>
                <a:latin typeface="Trebuchet MS"/>
                <a:cs typeface="Trebuchet MS"/>
              </a:rPr>
              <a:t>Mediterranean</a:t>
            </a:r>
            <a:r>
              <a:rPr sz="1600" spc="6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1C1C1C"/>
                </a:solidFill>
                <a:latin typeface="Trebuchet MS"/>
                <a:cs typeface="Trebuchet MS"/>
              </a:rPr>
              <a:t>climate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and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extensive</a:t>
            </a:r>
            <a:r>
              <a:rPr sz="16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1C1C1C"/>
                </a:solidFill>
                <a:latin typeface="Trebuchet MS"/>
                <a:cs typeface="Trebuchet MS"/>
              </a:rPr>
              <a:t>coastline.</a:t>
            </a:r>
            <a:r>
              <a:rPr sz="1600" spc="6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With</a:t>
            </a:r>
            <a:r>
              <a:rPr sz="16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1C1C1C"/>
                </a:solidFill>
                <a:latin typeface="Trebuchet MS"/>
                <a:cs typeface="Trebuchet MS"/>
              </a:rPr>
              <a:t>18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UNESCO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1C1C1C"/>
                </a:solidFill>
                <a:latin typeface="Trebuchet MS"/>
                <a:cs typeface="Trebuchet MS"/>
              </a:rPr>
              <a:t>World</a:t>
            </a:r>
            <a:r>
              <a:rPr sz="16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1C1C1C"/>
                </a:solidFill>
                <a:latin typeface="Trebuchet MS"/>
                <a:cs typeface="Trebuchet MS"/>
              </a:rPr>
              <a:t>Heritage </a:t>
            </a:r>
            <a:r>
              <a:rPr sz="1600" spc="-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1C1C1C"/>
                </a:solidFill>
                <a:latin typeface="Trebuchet MS"/>
                <a:cs typeface="Trebuchet MS"/>
              </a:rPr>
              <a:t>Sites,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C1C1C"/>
                </a:solidFill>
                <a:latin typeface="Trebuchet MS"/>
                <a:cs typeface="Trebuchet MS"/>
              </a:rPr>
              <a:t>rich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in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1C1C1C"/>
                </a:solidFill>
                <a:latin typeface="Trebuchet MS"/>
                <a:cs typeface="Trebuchet MS"/>
              </a:rPr>
              <a:t>culture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and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1C1C1C"/>
                </a:solidFill>
                <a:latin typeface="Trebuchet MS"/>
                <a:cs typeface="Trebuchet MS"/>
              </a:rPr>
              <a:t>history.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3450590" marR="2389505" algn="just">
              <a:lnSpc>
                <a:spcPct val="100000"/>
              </a:lnSpc>
            </a:pPr>
            <a:r>
              <a:rPr sz="1600" spc="-5" dirty="0">
                <a:solidFill>
                  <a:srgbClr val="1C1C1C"/>
                </a:solidFill>
                <a:latin typeface="Trebuchet MS"/>
                <a:cs typeface="Trebuchet MS"/>
              </a:rPr>
              <a:t>This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1C1C1C"/>
                </a:solidFill>
                <a:latin typeface="Trebuchet MS"/>
                <a:cs typeface="Trebuchet MS"/>
              </a:rPr>
              <a:t>Ancient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Greek </a:t>
            </a:r>
            <a:r>
              <a:rPr sz="1600" spc="-46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1C1C1C"/>
                </a:solidFill>
                <a:latin typeface="Trebuchet MS"/>
                <a:cs typeface="Trebuchet MS"/>
              </a:rPr>
              <a:t>site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was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600" spc="-5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1C1C1C"/>
                </a:solidFill>
                <a:latin typeface="Trebuchet MS"/>
                <a:cs typeface="Trebuchet MS"/>
              </a:rPr>
              <a:t>birthplace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a 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C1C1C"/>
                </a:solidFill>
                <a:latin typeface="Trebuchet MS"/>
                <a:cs typeface="Trebuchet MS"/>
              </a:rPr>
              <a:t>sporting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1C1C1C"/>
                </a:solidFill>
                <a:latin typeface="Trebuchet MS"/>
                <a:cs typeface="Trebuchet MS"/>
              </a:rPr>
              <a:t>event</a:t>
            </a:r>
            <a:r>
              <a:rPr sz="16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C1C1C"/>
                </a:solidFill>
                <a:latin typeface="Trebuchet MS"/>
                <a:cs typeface="Trebuchet MS"/>
              </a:rPr>
              <a:t>still </a:t>
            </a:r>
            <a:r>
              <a:rPr sz="1600" spc="-47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1C1C1C"/>
                </a:solidFill>
                <a:latin typeface="Trebuchet MS"/>
                <a:cs typeface="Trebuchet MS"/>
              </a:rPr>
              <a:t>celebrated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0">
                <a:solidFill>
                  <a:srgbClr val="1C1C1C"/>
                </a:solidFill>
                <a:latin typeface="Trebuchet MS"/>
                <a:cs typeface="Trebuchet MS"/>
              </a:rPr>
              <a:t>today</a:t>
            </a:r>
            <a:r>
              <a:rPr sz="1600" spc="-30" smtClean="0">
                <a:solidFill>
                  <a:srgbClr val="1C1C1C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1602" y="4552315"/>
            <a:ext cx="18370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C1C1C"/>
                </a:solidFill>
                <a:latin typeface="Trebuchet MS"/>
                <a:cs typeface="Trebuchet MS"/>
              </a:rPr>
              <a:t>This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6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C1C1C"/>
                </a:solidFill>
                <a:latin typeface="Trebuchet MS"/>
                <a:cs typeface="Trebuchet MS"/>
              </a:rPr>
              <a:t>Olympia,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600" spc="-47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1C1C1C"/>
                </a:solidFill>
                <a:latin typeface="Trebuchet MS"/>
                <a:cs typeface="Trebuchet MS"/>
              </a:rPr>
              <a:t>site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1C1C1C"/>
                </a:solidFill>
                <a:latin typeface="Trebuchet MS"/>
                <a:cs typeface="Trebuchet MS"/>
              </a:rPr>
              <a:t>very</a:t>
            </a:r>
            <a:r>
              <a:rPr sz="16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1C1C1C"/>
                </a:solidFill>
                <a:latin typeface="Trebuchet MS"/>
                <a:cs typeface="Trebuchet MS"/>
              </a:rPr>
              <a:t>first </a:t>
            </a:r>
            <a:r>
              <a:rPr sz="1600" spc="-47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1C1C1C"/>
                </a:solidFill>
                <a:latin typeface="Trebuchet MS"/>
                <a:cs typeface="Trebuchet MS"/>
              </a:rPr>
              <a:t>Olympic  </a:t>
            </a:r>
            <a:r>
              <a:rPr sz="1600" spc="-15" dirty="0">
                <a:solidFill>
                  <a:srgbClr val="1C1C1C"/>
                </a:solidFill>
                <a:latin typeface="Trebuchet MS"/>
                <a:cs typeface="Trebuchet MS"/>
              </a:rPr>
              <a:t>Games </a:t>
            </a:r>
            <a:r>
              <a:rPr sz="1600" spc="-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1C1C1C"/>
                </a:solidFill>
                <a:latin typeface="Trebuchet MS"/>
                <a:cs typeface="Trebuchet MS"/>
              </a:rPr>
              <a:t>held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in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1C1C1C"/>
                </a:solidFill>
                <a:latin typeface="Trebuchet MS"/>
                <a:cs typeface="Trebuchet MS"/>
              </a:rPr>
              <a:t>776BC.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5904" y="2650235"/>
            <a:ext cx="7632700" cy="2912745"/>
            <a:chOff x="755904" y="2650235"/>
            <a:chExt cx="7632700" cy="29127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8192" y="2651759"/>
              <a:ext cx="2279904" cy="29108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2650235"/>
              <a:ext cx="2883408" cy="178612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1" y="639317"/>
            <a:ext cx="5638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Greek</a:t>
            </a:r>
            <a:r>
              <a:rPr spc="-100" dirty="0"/>
              <a:t> </a:t>
            </a:r>
            <a:r>
              <a:rPr spc="-125" dirty="0"/>
              <a:t>Food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2820923"/>
            <a:ext cx="4882896" cy="29702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3204" y="1314450"/>
            <a:ext cx="7600315" cy="3621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most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recognisable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food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olive.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legend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tells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how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Gods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Athena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and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Poseidon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both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wanted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1C1C1C"/>
                </a:solidFill>
                <a:latin typeface="Trebuchet MS"/>
                <a:cs typeface="Trebuchet MS"/>
              </a:rPr>
              <a:t>be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guardian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over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city </a:t>
            </a:r>
            <a:r>
              <a:rPr sz="1800" spc="-5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Athens.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1C1C1C"/>
                </a:solidFill>
                <a:latin typeface="Trebuchet MS"/>
                <a:cs typeface="Trebuchet MS"/>
              </a:rPr>
              <a:t>decide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matter,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whoever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gave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city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best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gift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would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1C1C1C"/>
                </a:solidFill>
                <a:latin typeface="Trebuchet MS"/>
                <a:cs typeface="Trebuchet MS"/>
              </a:rPr>
              <a:t>become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guardian.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Athena’s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gift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an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olive </a:t>
            </a: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tree</a:t>
            </a:r>
            <a:r>
              <a:rPr sz="1800" spc="-9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was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thought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 </a:t>
            </a:r>
            <a:r>
              <a:rPr sz="1800" spc="-110" dirty="0">
                <a:solidFill>
                  <a:srgbClr val="1C1C1C"/>
                </a:solidFill>
                <a:latin typeface="Trebuchet MS"/>
                <a:cs typeface="Trebuchet MS"/>
              </a:rPr>
              <a:t>be</a:t>
            </a:r>
            <a:r>
              <a:rPr sz="1800" spc="-10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more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valuable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than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Poseidon's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gift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water.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rebuchet MS"/>
              <a:cs typeface="Trebuchet MS"/>
            </a:endParaRPr>
          </a:p>
          <a:p>
            <a:pPr marL="12700" marR="5377815" algn="just">
              <a:lnSpc>
                <a:spcPct val="100000"/>
              </a:lnSpc>
            </a:pP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An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olive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wreath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was 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presented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winner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at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Ancient </a:t>
            </a:r>
            <a:r>
              <a:rPr sz="1800" spc="-5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Olympic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Games.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12700" marR="5363845" algn="just">
              <a:lnSpc>
                <a:spcPct val="100000"/>
              </a:lnSpc>
              <a:spcBef>
                <a:spcPts val="5"/>
              </a:spcBef>
            </a:pPr>
            <a:r>
              <a:rPr lang="en-US" sz="1800" spc="-45" dirty="0" smtClean="0">
                <a:solidFill>
                  <a:srgbClr val="1C1C1C"/>
                </a:solidFill>
                <a:latin typeface="Trebuchet MS"/>
                <a:cs typeface="Trebuchet MS"/>
              </a:rPr>
              <a:t>O</a:t>
            </a:r>
            <a:r>
              <a:rPr sz="1800" spc="-45" smtClean="0">
                <a:solidFill>
                  <a:srgbClr val="1C1C1C"/>
                </a:solidFill>
                <a:latin typeface="Trebuchet MS"/>
                <a:cs typeface="Trebuchet MS"/>
              </a:rPr>
              <a:t>live</a:t>
            </a:r>
            <a:r>
              <a:rPr sz="1800" smtClean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1C1C1C"/>
                </a:solidFill>
                <a:latin typeface="Trebuchet MS"/>
                <a:cs typeface="Trebuchet MS"/>
              </a:rPr>
              <a:t>trees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can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live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for </a:t>
            </a:r>
            <a:r>
              <a:rPr sz="1800" spc="-5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hundreds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15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5" smtClean="0">
                <a:solidFill>
                  <a:srgbClr val="1C1C1C"/>
                </a:solidFill>
                <a:latin typeface="Trebuchet MS"/>
                <a:cs typeface="Trebuchet MS"/>
              </a:rPr>
              <a:t>years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7209" y="6031788"/>
            <a:ext cx="296926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courtesy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Mark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Hodson</a:t>
            </a:r>
            <a:r>
              <a:rPr sz="5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Photos</a:t>
            </a:r>
            <a:r>
              <a:rPr sz="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(@flickr.com)</a:t>
            </a:r>
            <a:r>
              <a:rPr sz="5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granted</a:t>
            </a:r>
            <a:r>
              <a:rPr sz="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under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creative</a:t>
            </a:r>
            <a:r>
              <a:rPr sz="5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commons</a:t>
            </a:r>
            <a:r>
              <a:rPr sz="5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licence</a:t>
            </a:r>
            <a:r>
              <a:rPr sz="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attribution</a:t>
            </a:r>
            <a:endParaRPr sz="5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</TotalTime>
  <Words>904</Words>
  <Application>Microsoft Office PowerPoint</Application>
  <PresentationFormat>Προβολή στην οθόνη (4:3)</PresentationFormat>
  <Paragraphs>104</Paragraphs>
  <Slides>16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Άποψη</vt:lpstr>
      <vt:lpstr>1st General Lyceum of Aigio, Greece</vt:lpstr>
      <vt:lpstr>Where in the World Is Greece?</vt:lpstr>
      <vt:lpstr>Greece: The Facts</vt:lpstr>
      <vt:lpstr>Coastline</vt:lpstr>
      <vt:lpstr>Islands</vt:lpstr>
      <vt:lpstr>Mainland Greece</vt:lpstr>
      <vt:lpstr>Mainland Greece</vt:lpstr>
      <vt:lpstr>Tourism</vt:lpstr>
      <vt:lpstr>Greek Food</vt:lpstr>
      <vt:lpstr>Greek Food</vt:lpstr>
      <vt:lpstr>Διαφάνεια 11</vt:lpstr>
      <vt:lpstr>Ancient Greece</vt:lpstr>
      <vt:lpstr>Ancient Greek Wonders</vt:lpstr>
      <vt:lpstr>Greek Traditions</vt:lpstr>
      <vt:lpstr>Ancient Greece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Ltd</dc:creator>
  <cp:lastModifiedBy>localuser</cp:lastModifiedBy>
  <cp:revision>9</cp:revision>
  <dcterms:created xsi:type="dcterms:W3CDTF">2022-06-12T15:10:56Z</dcterms:created>
  <dcterms:modified xsi:type="dcterms:W3CDTF">2022-06-16T11:55:03Z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2022-06-12T00:00:00Z</vt:filetime>
  </property>
</Properties>
</file>