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66" r:id="rId2"/>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04-Dec-20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9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780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8829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654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7805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6334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4507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5631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463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735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418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765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652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131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236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781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04-Dec-20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01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04-Dec-20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64153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4843" y="2038788"/>
            <a:ext cx="9906000" cy="1477963"/>
          </a:xfrm>
        </p:spPr>
        <p:txBody>
          <a:bodyPr/>
          <a:lstStyle/>
          <a:p>
            <a:pPr algn="ctr"/>
            <a:r>
              <a:rPr lang="en-US" dirty="0" smtClean="0"/>
              <a:t>Visual aids to make learning/teaching easier</a:t>
            </a:r>
            <a:endParaRPr lang="bg-BG" dirty="0"/>
          </a:p>
        </p:txBody>
      </p:sp>
      <p:sp>
        <p:nvSpPr>
          <p:cNvPr id="7" name="TextBox 6"/>
          <p:cNvSpPr txBox="1"/>
          <p:nvPr/>
        </p:nvSpPr>
        <p:spPr>
          <a:xfrm>
            <a:off x="1530531" y="2711043"/>
            <a:ext cx="9274629" cy="369332"/>
          </a:xfrm>
          <a:prstGeom prst="rect">
            <a:avLst/>
          </a:prstGeom>
          <a:noFill/>
        </p:spPr>
        <p:txBody>
          <a:bodyPr wrap="square" rtlCol="0">
            <a:spAutoFit/>
          </a:bodyPr>
          <a:lstStyle/>
          <a:p>
            <a:endParaRPr lang="bg-BG"/>
          </a:p>
        </p:txBody>
      </p:sp>
      <p:sp>
        <p:nvSpPr>
          <p:cNvPr id="8" name="TextBox 7"/>
          <p:cNvSpPr txBox="1"/>
          <p:nvPr/>
        </p:nvSpPr>
        <p:spPr>
          <a:xfrm>
            <a:off x="3782291" y="3516750"/>
            <a:ext cx="5237018" cy="400110"/>
          </a:xfrm>
          <a:prstGeom prst="rect">
            <a:avLst/>
          </a:prstGeom>
          <a:noFill/>
        </p:spPr>
        <p:txBody>
          <a:bodyPr wrap="square" rtlCol="0">
            <a:spAutoFit/>
          </a:bodyPr>
          <a:lstStyle/>
          <a:p>
            <a:r>
              <a:rPr lang="en-US" sz="2000" dirty="0" smtClean="0"/>
              <a:t>Project 2020-1-CZ01-KA229-078166_5</a:t>
            </a:r>
            <a:endParaRPr lang="bg-BG" sz="2000" dirty="0"/>
          </a:p>
        </p:txBody>
      </p:sp>
      <p:sp>
        <p:nvSpPr>
          <p:cNvPr id="9" name="TextBox 8"/>
          <p:cNvSpPr txBox="1"/>
          <p:nvPr/>
        </p:nvSpPr>
        <p:spPr>
          <a:xfrm>
            <a:off x="2197823" y="3953128"/>
            <a:ext cx="7940041" cy="1938992"/>
          </a:xfrm>
          <a:prstGeom prst="rect">
            <a:avLst/>
          </a:prstGeom>
          <a:noFill/>
        </p:spPr>
        <p:txBody>
          <a:bodyPr wrap="square" rtlCol="0">
            <a:spAutoFit/>
          </a:bodyPr>
          <a:lstStyle/>
          <a:p>
            <a:pPr algn="ctr"/>
            <a:r>
              <a:rPr lang="en-US" sz="2000" dirty="0" smtClean="0"/>
              <a:t>THIS PROJECT HAS BEEN FUNDED WITH SUPPORT FROM THE EUROPEAN COMMISSION.</a:t>
            </a:r>
          </a:p>
          <a:p>
            <a:pPr algn="ctr"/>
            <a:r>
              <a:rPr lang="en-US" sz="2000" dirty="0" smtClean="0"/>
              <a:t>THIS PUBLICATION [COMMUNICATION] REFLECTS THE VIEWS ONLY OF THE AUTHOR, AND THE COMMISSION CANNOT BE HELD RESPONSIBLE FOR ANY USE WHICH MAY BE MADE OF THE INFORMATION CONTAINED THEREIN.</a:t>
            </a:r>
            <a:endParaRPr lang="bg-BG"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531" y="379884"/>
            <a:ext cx="3180557" cy="1222527"/>
          </a:xfrm>
          <a:prstGeom prst="rect">
            <a:avLst/>
          </a:prstGeom>
        </p:spPr>
      </p:pic>
      <p:pic>
        <p:nvPicPr>
          <p:cNvPr id="12" name="Картина 11" descr="https://eacea.ec.europa.eu/sites/eacea-site/files/logosbeneficaireserasmusleft_en_0.jpg"/>
          <p:cNvPicPr/>
          <p:nvPr/>
        </p:nvPicPr>
        <p:blipFill>
          <a:blip r:embed="rId3">
            <a:extLst>
              <a:ext uri="{28A0092B-C50C-407E-A947-70E740481C1C}">
                <a14:useLocalDpi xmlns:a14="http://schemas.microsoft.com/office/drawing/2010/main" val="0"/>
              </a:ext>
            </a:extLst>
          </a:blip>
          <a:srcRect/>
          <a:stretch>
            <a:fillRect/>
          </a:stretch>
        </p:blipFill>
        <p:spPr bwMode="auto">
          <a:xfrm>
            <a:off x="5959619" y="379884"/>
            <a:ext cx="4845541" cy="1428134"/>
          </a:xfrm>
          <a:prstGeom prst="rect">
            <a:avLst/>
          </a:prstGeom>
          <a:noFill/>
          <a:ln>
            <a:noFill/>
          </a:ln>
        </p:spPr>
      </p:pic>
    </p:spTree>
    <p:extLst>
      <p:ext uri="{BB962C8B-B14F-4D97-AF65-F5344CB8AC3E}">
        <p14:creationId xmlns:p14="http://schemas.microsoft.com/office/powerpoint/2010/main" val="92398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146372" y="600893"/>
            <a:ext cx="3856037" cy="1073828"/>
          </a:xfrm>
        </p:spPr>
        <p:txBody>
          <a:bodyPr/>
          <a:lstStyle/>
          <a:p>
            <a:endParaRPr lang="bg-BG" dirty="0"/>
          </a:p>
        </p:txBody>
      </p:sp>
      <p:pic>
        <p:nvPicPr>
          <p:cNvPr id="7" name="Picture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54505">
            <a:off x="5502275" y="592138"/>
            <a:ext cx="5199062" cy="51990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3"/>
          <p:cNvSpPr>
            <a:spLocks noGrp="1"/>
          </p:cNvSpPr>
          <p:nvPr>
            <p:ph type="body" sz="half" idx="2"/>
          </p:nvPr>
        </p:nvSpPr>
        <p:spPr>
          <a:xfrm>
            <a:off x="1146373" y="1674721"/>
            <a:ext cx="3856037" cy="3541714"/>
          </a:xfrm>
        </p:spPr>
        <p:txBody>
          <a:bodyPr>
            <a:normAutofit lnSpcReduction="10000"/>
          </a:bodyPr>
          <a:lstStyle/>
          <a:p>
            <a:pPr algn="just"/>
            <a:r>
              <a:rPr lang="en-US" sz="2200" dirty="0"/>
              <a:t>You might be wondering why </a:t>
            </a:r>
            <a:r>
              <a:rPr lang="en-US" sz="2200" dirty="0" smtClean="0"/>
              <a:t>we are adding </a:t>
            </a:r>
            <a:r>
              <a:rPr lang="en-US" sz="2200" dirty="0"/>
              <a:t>bacteria when </a:t>
            </a:r>
            <a:r>
              <a:rPr lang="en-US" sz="2200" dirty="0" smtClean="0"/>
              <a:t>the previous step was to illuminate all </a:t>
            </a:r>
            <a:r>
              <a:rPr lang="en-US" sz="2200" dirty="0"/>
              <a:t>the microorganisms. We are adding lactic acid bacteria, </a:t>
            </a:r>
            <a:r>
              <a:rPr lang="en-US" sz="2200" dirty="0" smtClean="0"/>
              <a:t>so that the </a:t>
            </a:r>
            <a:r>
              <a:rPr lang="en-US" sz="2200" dirty="0"/>
              <a:t>fermentation </a:t>
            </a:r>
            <a:r>
              <a:rPr lang="en-US" sz="2200" dirty="0" smtClean="0"/>
              <a:t>begins and the </a:t>
            </a:r>
            <a:r>
              <a:rPr lang="en-US" sz="2200" dirty="0"/>
              <a:t>milk </a:t>
            </a:r>
            <a:r>
              <a:rPr lang="en-US" sz="2200" dirty="0" smtClean="0"/>
              <a:t>turns to </a:t>
            </a:r>
            <a:r>
              <a:rPr lang="en-US" sz="2200" dirty="0"/>
              <a:t>yogurt.</a:t>
            </a:r>
            <a:endParaRPr lang="bg-BG" sz="2200" dirty="0"/>
          </a:p>
        </p:txBody>
      </p:sp>
    </p:spTree>
    <p:extLst>
      <p:ext uri="{BB962C8B-B14F-4D97-AF65-F5344CB8AC3E}">
        <p14:creationId xmlns:p14="http://schemas.microsoft.com/office/powerpoint/2010/main" val="2318309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68" y="2651760"/>
            <a:ext cx="9906001" cy="740082"/>
          </a:xfrm>
        </p:spPr>
        <p:txBody>
          <a:bodyPr>
            <a:normAutofit fontScale="90000"/>
          </a:bodyPr>
          <a:lstStyle/>
          <a:p>
            <a:pPr algn="ctr"/>
            <a:r>
              <a:rPr lang="en-US" sz="4800" dirty="0" smtClean="0"/>
              <a:t>Thank you for your attention!</a:t>
            </a:r>
            <a:endParaRPr lang="bg-BG" sz="4800" dirty="0"/>
          </a:p>
        </p:txBody>
      </p:sp>
      <p:sp>
        <p:nvSpPr>
          <p:cNvPr id="3" name="Text Placeholder 2"/>
          <p:cNvSpPr>
            <a:spLocks noGrp="1"/>
          </p:cNvSpPr>
          <p:nvPr>
            <p:ph type="body" sz="half" idx="2"/>
          </p:nvPr>
        </p:nvSpPr>
        <p:spPr/>
        <p:txBody>
          <a:bodyPr/>
          <a:lstStyle/>
          <a:p>
            <a:endParaRPr lang="bg-BG" dirty="0"/>
          </a:p>
        </p:txBody>
      </p:sp>
    </p:spTree>
    <p:extLst>
      <p:ext uri="{BB962C8B-B14F-4D97-AF65-F5344CB8AC3E}">
        <p14:creationId xmlns:p14="http://schemas.microsoft.com/office/powerpoint/2010/main" val="3945879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Fermentation and the chemistry of yogurt</a:t>
            </a:r>
            <a:endParaRPr lang="bg-BG" dirty="0"/>
          </a:p>
        </p:txBody>
      </p:sp>
      <p:sp>
        <p:nvSpPr>
          <p:cNvPr id="3" name="Subtitle 2"/>
          <p:cNvSpPr>
            <a:spLocks noGrp="1"/>
          </p:cNvSpPr>
          <p:nvPr>
            <p:ph type="subTitle" idx="1"/>
          </p:nvPr>
        </p:nvSpPr>
        <p:spPr/>
        <p:txBody>
          <a:bodyPr/>
          <a:lstStyle/>
          <a:p>
            <a:endParaRPr lang="bg-BG" dirty="0"/>
          </a:p>
        </p:txBody>
      </p:sp>
    </p:spTree>
    <p:extLst>
      <p:ext uri="{BB962C8B-B14F-4D97-AF65-F5344CB8AC3E}">
        <p14:creationId xmlns:p14="http://schemas.microsoft.com/office/powerpoint/2010/main" val="295646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141413" y="274319"/>
            <a:ext cx="9905998" cy="1169625"/>
          </a:xfrm>
        </p:spPr>
        <p:txBody>
          <a:bodyPr/>
          <a:lstStyle/>
          <a:p>
            <a:pPr algn="ctr"/>
            <a:r>
              <a:rPr lang="en-US" dirty="0" smtClean="0"/>
              <a:t>Why I chose this topic</a:t>
            </a:r>
            <a:endParaRPr lang="bg-BG" dirty="0"/>
          </a:p>
        </p:txBody>
      </p:sp>
      <p:sp>
        <p:nvSpPr>
          <p:cNvPr id="11" name="Content Placeholder 10"/>
          <p:cNvSpPr>
            <a:spLocks noGrp="1"/>
          </p:cNvSpPr>
          <p:nvPr>
            <p:ph idx="1"/>
          </p:nvPr>
        </p:nvSpPr>
        <p:spPr>
          <a:xfrm>
            <a:off x="1141412" y="1258887"/>
            <a:ext cx="9905999" cy="3541714"/>
          </a:xfrm>
        </p:spPr>
        <p:txBody>
          <a:bodyPr>
            <a:normAutofit/>
          </a:bodyPr>
          <a:lstStyle/>
          <a:p>
            <a:pPr marL="0" indent="0" algn="just">
              <a:buNone/>
            </a:pPr>
            <a:r>
              <a:rPr lang="en-US" dirty="0"/>
              <a:t>For humans food and drink are more </a:t>
            </a:r>
            <a:r>
              <a:rPr lang="en-US" dirty="0" smtClean="0"/>
              <a:t>than just </a:t>
            </a:r>
            <a:r>
              <a:rPr lang="en-US" dirty="0"/>
              <a:t>a necessity for survival. They’re a huge part of our culture and </a:t>
            </a:r>
            <a:r>
              <a:rPr lang="en-US" dirty="0" smtClean="0"/>
              <a:t>history</a:t>
            </a:r>
            <a:r>
              <a:rPr lang="en-US" dirty="0"/>
              <a:t>, shaping our lives on a daily basis. And speaking </a:t>
            </a:r>
            <a:r>
              <a:rPr lang="en-US" dirty="0" smtClean="0"/>
              <a:t>of </a:t>
            </a:r>
            <a:r>
              <a:rPr lang="en-US" dirty="0"/>
              <a:t>culture what is Bulgaria famous </a:t>
            </a:r>
            <a:r>
              <a:rPr lang="en-US" dirty="0" smtClean="0"/>
              <a:t>for if </a:t>
            </a:r>
            <a:r>
              <a:rPr lang="en-US" dirty="0"/>
              <a:t>not </a:t>
            </a:r>
            <a:r>
              <a:rPr lang="en-US" dirty="0" smtClean="0"/>
              <a:t>with its </a:t>
            </a:r>
            <a:r>
              <a:rPr lang="en-US" dirty="0"/>
              <a:t>yogurt, </a:t>
            </a:r>
            <a:r>
              <a:rPr lang="en-US" dirty="0" err="1"/>
              <a:t>boza</a:t>
            </a:r>
            <a:r>
              <a:rPr lang="en-US" dirty="0"/>
              <a:t> and </a:t>
            </a:r>
            <a:r>
              <a:rPr lang="en-US" dirty="0" err="1"/>
              <a:t>rakia</a:t>
            </a:r>
            <a:r>
              <a:rPr lang="en-US" dirty="0"/>
              <a:t>. </a:t>
            </a:r>
            <a:r>
              <a:rPr lang="en-US" dirty="0" smtClean="0"/>
              <a:t>All </a:t>
            </a:r>
            <a:r>
              <a:rPr lang="en-US" dirty="0"/>
              <a:t>of those things wouldn’t exist </a:t>
            </a:r>
            <a:r>
              <a:rPr lang="en-US" dirty="0" smtClean="0"/>
              <a:t>without the </a:t>
            </a:r>
            <a:r>
              <a:rPr lang="en-US" dirty="0"/>
              <a:t>process </a:t>
            </a:r>
            <a:r>
              <a:rPr lang="en-US" dirty="0" smtClean="0"/>
              <a:t>fermentation</a:t>
            </a:r>
            <a:r>
              <a:rPr lang="en-US" dirty="0"/>
              <a:t>.</a:t>
            </a:r>
            <a:endParaRPr lang="bg-B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821">
            <a:off x="3450436" y="3371756"/>
            <a:ext cx="5287950" cy="30405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58300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705" y="592666"/>
            <a:ext cx="3856037" cy="803861"/>
          </a:xfrm>
        </p:spPr>
        <p:txBody>
          <a:bodyPr/>
          <a:lstStyle/>
          <a:p>
            <a:r>
              <a:rPr lang="en-US" dirty="0" smtClean="0"/>
              <a:t>Fermentation</a:t>
            </a:r>
            <a:endParaRPr lang="bg-BG" dirty="0"/>
          </a:p>
        </p:txBody>
      </p:sp>
      <p:sp>
        <p:nvSpPr>
          <p:cNvPr id="3" name="Content Placeholder 2"/>
          <p:cNvSpPr>
            <a:spLocks noGrp="1"/>
          </p:cNvSpPr>
          <p:nvPr>
            <p:ph idx="1"/>
          </p:nvPr>
        </p:nvSpPr>
        <p:spPr/>
        <p:txBody>
          <a:bodyPr>
            <a:normAutofit/>
          </a:bodyPr>
          <a:lstStyle/>
          <a:p>
            <a:pPr marL="0" indent="0" algn="just">
              <a:buNone/>
            </a:pPr>
            <a:r>
              <a:rPr lang="en-US" dirty="0"/>
              <a:t>So what is fermentation? Well in biochemistry it is defined as the extraction of energy from sugars in the absence of oxygen, but in the context of food production it is referred </a:t>
            </a:r>
            <a:r>
              <a:rPr lang="en-US" dirty="0" smtClean="0"/>
              <a:t>to as a </a:t>
            </a:r>
            <a:r>
              <a:rPr lang="en-US" dirty="0"/>
              <a:t>process in which the activity of microorganisms brings about a desirable change to a </a:t>
            </a:r>
            <a:r>
              <a:rPr lang="en-US" dirty="0" smtClean="0"/>
              <a:t>meal or </a:t>
            </a:r>
            <a:r>
              <a:rPr lang="en-US" dirty="0"/>
              <a:t>beverage</a:t>
            </a:r>
            <a:r>
              <a:rPr lang="en-US" dirty="0" smtClean="0"/>
              <a:t>.</a:t>
            </a:r>
            <a:endParaRPr lang="en-US" dirty="0"/>
          </a:p>
        </p:txBody>
      </p:sp>
      <p:sp>
        <p:nvSpPr>
          <p:cNvPr id="6" name="Text Placeholder 5"/>
          <p:cNvSpPr>
            <a:spLocks noGrp="1"/>
          </p:cNvSpPr>
          <p:nvPr>
            <p:ph type="body" sz="half" idx="2"/>
          </p:nvPr>
        </p:nvSpPr>
        <p:spPr>
          <a:xfrm>
            <a:off x="5002742" y="7584916"/>
            <a:ext cx="199177" cy="222567"/>
          </a:xfrm>
        </p:spPr>
        <p:txBody>
          <a:bodyPr>
            <a:normAutofit fontScale="47500" lnSpcReduction="20000"/>
          </a:bodyPr>
          <a:lstStyle/>
          <a:p>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05" y="1844536"/>
            <a:ext cx="3528219" cy="42002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70843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fermentation</a:t>
            </a:r>
            <a:endParaRPr lang="bg-BG"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3087" r="13087"/>
          <a:stretch>
            <a:fillRect/>
          </a:stretch>
        </p:blipFill>
        <p:spPr>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
        <p:nvSpPr>
          <p:cNvPr id="4" name="Text Placeholder 3"/>
          <p:cNvSpPr>
            <a:spLocks noGrp="1"/>
          </p:cNvSpPr>
          <p:nvPr>
            <p:ph type="body" sz="half" idx="2"/>
          </p:nvPr>
        </p:nvSpPr>
        <p:spPr>
          <a:xfrm>
            <a:off x="1141413" y="2380114"/>
            <a:ext cx="5934511" cy="3541714"/>
          </a:xfrm>
        </p:spPr>
        <p:txBody>
          <a:bodyPr>
            <a:normAutofit/>
          </a:bodyPr>
          <a:lstStyle/>
          <a:p>
            <a:pPr algn="just"/>
            <a:r>
              <a:rPr lang="en-US" sz="2200" dirty="0"/>
              <a:t>Sounds complicated, but </a:t>
            </a:r>
            <a:r>
              <a:rPr lang="en-US" sz="2200" dirty="0" smtClean="0"/>
              <a:t>in fact </a:t>
            </a:r>
            <a:r>
              <a:rPr lang="en-US" sz="2200" dirty="0"/>
              <a:t>from examining our DNA, scientists </a:t>
            </a:r>
            <a:r>
              <a:rPr lang="en-US" sz="2200" dirty="0" smtClean="0"/>
              <a:t>have estimated </a:t>
            </a:r>
            <a:r>
              <a:rPr lang="en-US" sz="2200" dirty="0"/>
              <a:t>that our ancestors </a:t>
            </a:r>
            <a:r>
              <a:rPr lang="en-US" sz="2200" dirty="0" smtClean="0"/>
              <a:t>have developed </a:t>
            </a:r>
            <a:r>
              <a:rPr lang="en-US" sz="2200" dirty="0"/>
              <a:t>the ability to </a:t>
            </a:r>
            <a:r>
              <a:rPr lang="en-US" sz="2200" dirty="0" smtClean="0"/>
              <a:t>metabolize </a:t>
            </a:r>
            <a:r>
              <a:rPr lang="en-US" sz="2200" dirty="0"/>
              <a:t>fermented fruit juice without getting sick around 10 million years ago. Back then, </a:t>
            </a:r>
            <a:r>
              <a:rPr lang="en-US" sz="2200" dirty="0" smtClean="0"/>
              <a:t>the humankind </a:t>
            </a:r>
            <a:r>
              <a:rPr lang="en-US" sz="2200" dirty="0"/>
              <a:t>hadn’t even split off from the ancestors of chimpanzees!</a:t>
            </a:r>
            <a:endParaRPr lang="bg-BG" sz="2200" dirty="0"/>
          </a:p>
        </p:txBody>
      </p:sp>
    </p:spTree>
    <p:extLst>
      <p:ext uri="{BB962C8B-B14F-4D97-AF65-F5344CB8AC3E}">
        <p14:creationId xmlns:p14="http://schemas.microsoft.com/office/powerpoint/2010/main" val="1604925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fermentation</a:t>
            </a:r>
            <a:endParaRPr lang="bg-B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528" r="14528"/>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3"/>
          <p:cNvSpPr>
            <a:spLocks noGrp="1"/>
          </p:cNvSpPr>
          <p:nvPr>
            <p:ph type="body" sz="half" idx="2"/>
          </p:nvPr>
        </p:nvSpPr>
        <p:spPr/>
        <p:txBody>
          <a:bodyPr>
            <a:normAutofit fontScale="92500" lnSpcReduction="10000"/>
          </a:bodyPr>
          <a:lstStyle/>
          <a:p>
            <a:pPr algn="just"/>
            <a:r>
              <a:rPr lang="en-US" sz="2200" dirty="0"/>
              <a:t>But why is fermentation so important for us humans? Fermentation increases the content of valuable substances in food </a:t>
            </a:r>
            <a:r>
              <a:rPr lang="en-US" sz="2200" dirty="0" smtClean="0"/>
              <a:t>which makes it </a:t>
            </a:r>
            <a:r>
              <a:rPr lang="en-US" sz="2200" dirty="0"/>
              <a:t>easier to digest and assimilate.  When </a:t>
            </a:r>
            <a:r>
              <a:rPr lang="en-US" sz="2200" dirty="0" smtClean="0"/>
              <a:t>eating </a:t>
            </a:r>
            <a:r>
              <a:rPr lang="en-US" sz="2200" dirty="0"/>
              <a:t>food containing live crops, we support the balance in the gastrointestinal tract and good digestion.  Fermented foods also help synthesize certain vitamins and break down carbohydrates and proteins into easier-to-digest substances.</a:t>
            </a:r>
            <a:endParaRPr lang="bg-BG" sz="2200" dirty="0"/>
          </a:p>
        </p:txBody>
      </p:sp>
    </p:spTree>
    <p:extLst>
      <p:ext uri="{BB962C8B-B14F-4D97-AF65-F5344CB8AC3E}">
        <p14:creationId xmlns:p14="http://schemas.microsoft.com/office/powerpoint/2010/main" val="324727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0"/>
            <a:ext cx="9905998" cy="1478570"/>
          </a:xfrm>
        </p:spPr>
        <p:txBody>
          <a:bodyPr/>
          <a:lstStyle/>
          <a:p>
            <a:r>
              <a:rPr lang="en-US" dirty="0" smtClean="0"/>
              <a:t>Making of yogurt</a:t>
            </a:r>
            <a:endParaRPr lang="bg-BG" dirty="0"/>
          </a:p>
        </p:txBody>
      </p:sp>
      <p:sp>
        <p:nvSpPr>
          <p:cNvPr id="6" name="Content Placeholder 5"/>
          <p:cNvSpPr>
            <a:spLocks noGrp="1"/>
          </p:cNvSpPr>
          <p:nvPr>
            <p:ph idx="1"/>
          </p:nvPr>
        </p:nvSpPr>
        <p:spPr>
          <a:xfrm>
            <a:off x="1141413" y="1296078"/>
            <a:ext cx="8616542" cy="3106104"/>
          </a:xfrm>
        </p:spPr>
        <p:txBody>
          <a:bodyPr>
            <a:normAutofit lnSpcReduction="10000"/>
          </a:bodyPr>
          <a:lstStyle/>
          <a:p>
            <a:pPr marL="0" indent="0" algn="just">
              <a:buNone/>
            </a:pPr>
            <a:r>
              <a:rPr lang="en-US" dirty="0"/>
              <a:t>Now that we know the basics let’s talk yogurt! First of all </a:t>
            </a:r>
            <a:r>
              <a:rPr lang="en-US" dirty="0" smtClean="0"/>
              <a:t>I'm </a:t>
            </a:r>
            <a:r>
              <a:rPr lang="en-US" dirty="0"/>
              <a:t>going to explain how the milk turns into our </a:t>
            </a:r>
            <a:r>
              <a:rPr lang="en-US" dirty="0" smtClean="0"/>
              <a:t>delicious </a:t>
            </a:r>
            <a:r>
              <a:rPr lang="en-US" dirty="0"/>
              <a:t>yogurt. The traditional for our region bacteria Lactobacillus </a:t>
            </a:r>
            <a:r>
              <a:rPr lang="en-US" dirty="0" err="1"/>
              <a:t>Bulgaricus</a:t>
            </a:r>
            <a:r>
              <a:rPr lang="en-US" dirty="0"/>
              <a:t> and Streptococcus </a:t>
            </a:r>
            <a:r>
              <a:rPr lang="en-US" dirty="0" err="1"/>
              <a:t>thermophilus</a:t>
            </a:r>
            <a:r>
              <a:rPr lang="en-US" dirty="0"/>
              <a:t> feed on carbohydrates (lactose), multiply </a:t>
            </a:r>
            <a:r>
              <a:rPr lang="en-US" dirty="0" smtClean="0"/>
              <a:t>and as a result, </a:t>
            </a:r>
            <a:r>
              <a:rPr lang="en-US" dirty="0"/>
              <a:t>release lactic acid, thus changing the taste and density of milk to the well known yogurt’s one.</a:t>
            </a:r>
            <a:endParaRPr lang="bg-BG"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5333" y1="70843" x2="75000" y2="46241"/>
                        <a14:foregroundMark x1="59333" y1="15034" x2="62333" y2="16401"/>
                        <a14:foregroundMark x1="57111" y1="23007" x2="63333" y2="25968"/>
                        <a14:foregroundMark x1="51556" y1="38041" x2="54667" y2="35991"/>
                        <a14:foregroundMark x1="49000" y1="38041" x2="55000" y2="42597"/>
                        <a14:foregroundMark x1="50556" y1="29613" x2="53000" y2="31663"/>
                        <a14:foregroundMark x1="52778" y1="33941" x2="56222" y2="30979"/>
                        <a14:foregroundMark x1="50222" y1="28018" x2="53222" y2="28018"/>
                        <a14:foregroundMark x1="42667" y1="59681" x2="48111" y2="68793"/>
                        <a14:foregroundMark x1="54444" y1="80866" x2="55667" y2="87927"/>
                        <a14:foregroundMark x1="56667" y1="62642" x2="54000" y2="56720"/>
                        <a14:foregroundMark x1="39222" y1="76765" x2="38000" y2="72210"/>
                        <a14:foregroundMark x1="62111" y1="14806" x2="58667" y2="12301"/>
                        <a14:foregroundMark x1="71667" y1="24374" x2="70889" y2="19362"/>
                        <a14:foregroundMark x1="71444" y1="16856" x2="71444" y2="11845"/>
                        <a14:foregroundMark x1="75556" y1="21412" x2="73333" y2="17995"/>
                        <a14:foregroundMark x1="76333" y1="22096" x2="75000" y2="17995"/>
                      </a14:backgroundRemoval>
                    </a14:imgEffect>
                  </a14:imgLayer>
                </a14:imgProps>
              </a:ext>
              <a:ext uri="{28A0092B-C50C-407E-A947-70E740481C1C}">
                <a14:useLocalDpi xmlns:a14="http://schemas.microsoft.com/office/drawing/2010/main" val="0"/>
              </a:ext>
            </a:extLst>
          </a:blip>
          <a:stretch>
            <a:fillRect/>
          </a:stretch>
        </p:blipFill>
        <p:spPr>
          <a:xfrm>
            <a:off x="5081452" y="3308274"/>
            <a:ext cx="6971073" cy="3400335"/>
          </a:xfrm>
          <a:prstGeom prst="rect">
            <a:avLst/>
          </a:prstGeom>
        </p:spPr>
      </p:pic>
    </p:spTree>
    <p:extLst>
      <p:ext uri="{BB962C8B-B14F-4D97-AF65-F5344CB8AC3E}">
        <p14:creationId xmlns:p14="http://schemas.microsoft.com/office/powerpoint/2010/main" val="1600810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make one yourself!</a:t>
            </a:r>
            <a:endParaRPr lang="bg-BG"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900" b="2900"/>
          <a:stretch>
            <a:fillRect/>
          </a:stretch>
        </p:blipFill>
        <p:spPr>
          <a:prstGeom prst="rect">
            <a:avLst/>
          </a:prstGeom>
          <a:ln>
            <a:noFill/>
          </a:ln>
          <a:effectLst>
            <a:outerShdw blurRad="190500" algn="tl" rotWithShape="0">
              <a:srgbClr val="000000">
                <a:alpha val="70000"/>
              </a:srgbClr>
            </a:outerShdw>
          </a:effectLst>
        </p:spPr>
      </p:pic>
      <p:sp>
        <p:nvSpPr>
          <p:cNvPr id="4" name="Text Placeholder 3"/>
          <p:cNvSpPr>
            <a:spLocks noGrp="1"/>
          </p:cNvSpPr>
          <p:nvPr>
            <p:ph type="body" sz="half" idx="2"/>
          </p:nvPr>
        </p:nvSpPr>
        <p:spPr/>
        <p:txBody>
          <a:bodyPr>
            <a:normAutofit fontScale="92500"/>
          </a:bodyPr>
          <a:lstStyle/>
          <a:p>
            <a:pPr algn="just"/>
            <a:r>
              <a:rPr lang="en-US" sz="2200" dirty="0"/>
              <a:t>Of course, talking so much about yogurt, some of you might already feel </a:t>
            </a:r>
            <a:r>
              <a:rPr lang="en-US" sz="2200" dirty="0" smtClean="0"/>
              <a:t>hunger, </a:t>
            </a:r>
            <a:r>
              <a:rPr lang="en-US" sz="2200" dirty="0"/>
              <a:t>but do not rush to the package bought from the store sitting in the refrigerator, </a:t>
            </a:r>
            <a:r>
              <a:rPr lang="en-US" sz="2200" dirty="0" smtClean="0"/>
              <a:t>as </a:t>
            </a:r>
            <a:r>
              <a:rPr lang="en-US" sz="2200" dirty="0"/>
              <a:t>I will teach you how to </a:t>
            </a:r>
            <a:r>
              <a:rPr lang="en-US" sz="2200" dirty="0" smtClean="0"/>
              <a:t>make</a:t>
            </a:r>
            <a:r>
              <a:rPr lang="bg-BG" sz="2200" dirty="0" smtClean="0"/>
              <a:t> </a:t>
            </a:r>
            <a:r>
              <a:rPr lang="en-US" sz="2200" dirty="0" smtClean="0"/>
              <a:t>a </a:t>
            </a:r>
            <a:r>
              <a:rPr lang="en-US" sz="2200" dirty="0"/>
              <a:t>homemade one. The products you </a:t>
            </a:r>
            <a:r>
              <a:rPr lang="en-US" sz="2200" dirty="0" smtClean="0"/>
              <a:t>will need </a:t>
            </a:r>
            <a:r>
              <a:rPr lang="en-US" sz="2200" dirty="0"/>
              <a:t>are easy to remember - 1 </a:t>
            </a:r>
            <a:r>
              <a:rPr lang="en-US" sz="2200" dirty="0" err="1" smtClean="0"/>
              <a:t>litre</a:t>
            </a:r>
            <a:r>
              <a:rPr lang="en-US" sz="2200" dirty="0" smtClean="0"/>
              <a:t> of </a:t>
            </a:r>
            <a:r>
              <a:rPr lang="en-US" sz="2200" dirty="0"/>
              <a:t>milk and 2 tablespoons </a:t>
            </a:r>
            <a:r>
              <a:rPr lang="en-US" sz="2200" dirty="0" smtClean="0"/>
              <a:t>of yogurt </a:t>
            </a:r>
            <a:r>
              <a:rPr lang="en-US" sz="2200" dirty="0"/>
              <a:t>with </a:t>
            </a:r>
            <a:r>
              <a:rPr lang="en-US" sz="2200" dirty="0" smtClean="0"/>
              <a:t>living </a:t>
            </a:r>
            <a:r>
              <a:rPr lang="en-US" sz="2200" dirty="0"/>
              <a:t>cultures (or use lyophilized bacteria instead).</a:t>
            </a:r>
            <a:endParaRPr lang="bg-BG" sz="2200" dirty="0"/>
          </a:p>
        </p:txBody>
      </p:sp>
    </p:spTree>
    <p:extLst>
      <p:ext uri="{BB962C8B-B14F-4D97-AF65-F5344CB8AC3E}">
        <p14:creationId xmlns:p14="http://schemas.microsoft.com/office/powerpoint/2010/main" val="830946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920" y="231276"/>
            <a:ext cx="3856037" cy="1066799"/>
          </a:xfrm>
        </p:spPr>
        <p:txBody>
          <a:bodyPr/>
          <a:lstStyle/>
          <a:p>
            <a:r>
              <a:rPr lang="en-US" dirty="0" smtClean="0"/>
              <a:t>Homemade yogurt recipe</a:t>
            </a:r>
            <a:endParaRPr lang="bg-BG" dirty="0"/>
          </a:p>
        </p:txBody>
      </p:sp>
      <p:sp>
        <p:nvSpPr>
          <p:cNvPr id="3" name="Content Placeholder 2"/>
          <p:cNvSpPr>
            <a:spLocks noGrp="1"/>
          </p:cNvSpPr>
          <p:nvPr>
            <p:ph idx="1"/>
          </p:nvPr>
        </p:nvSpPr>
        <p:spPr/>
        <p:txBody>
          <a:bodyPr/>
          <a:lstStyle/>
          <a:p>
            <a:pPr marL="0" indent="0" algn="just">
              <a:buNone/>
            </a:pPr>
            <a:r>
              <a:rPr lang="en-US" dirty="0"/>
              <a:t>First we </a:t>
            </a:r>
            <a:r>
              <a:rPr lang="en-US" dirty="0" smtClean="0"/>
              <a:t>want </a:t>
            </a:r>
            <a:r>
              <a:rPr lang="en-US" dirty="0"/>
              <a:t>to </a:t>
            </a:r>
            <a:r>
              <a:rPr lang="en-US" dirty="0" smtClean="0"/>
              <a:t>sterilize the milk in order </a:t>
            </a:r>
            <a:r>
              <a:rPr lang="en-US" dirty="0"/>
              <a:t>to kill any unwanted bacteria and </a:t>
            </a:r>
            <a:r>
              <a:rPr lang="en-US" dirty="0" smtClean="0"/>
              <a:t>microorganisms. For this purpose </a:t>
            </a:r>
            <a:r>
              <a:rPr lang="en-US" dirty="0"/>
              <a:t>we need to heat it until boiling </a:t>
            </a:r>
            <a:r>
              <a:rPr lang="en-US" dirty="0" smtClean="0"/>
              <a:t>for </a:t>
            </a:r>
            <a:r>
              <a:rPr lang="en-US" dirty="0"/>
              <a:t>15 to 30 minutes. </a:t>
            </a:r>
          </a:p>
          <a:p>
            <a:pPr marL="0" indent="0" algn="just">
              <a:buNone/>
            </a:pPr>
            <a:r>
              <a:rPr lang="en-US" dirty="0"/>
              <a:t>The next step is to cool </a:t>
            </a:r>
            <a:r>
              <a:rPr lang="en-US" dirty="0" smtClean="0"/>
              <a:t>down the </a:t>
            </a:r>
            <a:r>
              <a:rPr lang="en-US" dirty="0"/>
              <a:t>mixture to 40 - 45 degrees Celsius, so as not to kill the bacteria that is contained in the </a:t>
            </a:r>
            <a:r>
              <a:rPr lang="en-US" dirty="0" smtClean="0"/>
              <a:t>yeast, which we </a:t>
            </a:r>
            <a:r>
              <a:rPr lang="en-US" dirty="0"/>
              <a:t>will </a:t>
            </a:r>
            <a:r>
              <a:rPr lang="en-US" dirty="0" smtClean="0"/>
              <a:t>add later. </a:t>
            </a:r>
            <a:endParaRPr lang="en-US" dirty="0"/>
          </a:p>
          <a:p>
            <a:pPr marL="0" indent="0">
              <a:buNone/>
            </a:pPr>
            <a:endParaRPr lang="bg-BG" dirty="0"/>
          </a:p>
        </p:txBody>
      </p:sp>
      <p:sp>
        <p:nvSpPr>
          <p:cNvPr id="4" name="Text Placeholder 3"/>
          <p:cNvSpPr>
            <a:spLocks noGrp="1"/>
          </p:cNvSpPr>
          <p:nvPr>
            <p:ph type="body" sz="half" idx="2"/>
          </p:nvPr>
        </p:nvSpPr>
        <p:spPr/>
        <p:txBody>
          <a:bodyPr/>
          <a:lstStyle/>
          <a:p>
            <a:endParaRPr lang="bg-B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920" y="1387337"/>
            <a:ext cx="3800822" cy="4919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242404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Circuit</Template>
  <TotalTime>1130</TotalTime>
  <Words>571</Words>
  <Application>Microsoft Office PowerPoint</Application>
  <PresentationFormat>Широк екран</PresentationFormat>
  <Paragraphs>22</Paragraphs>
  <Slides>11</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11</vt:i4>
      </vt:variant>
    </vt:vector>
  </HeadingPairs>
  <TitlesOfParts>
    <vt:vector size="15" baseType="lpstr">
      <vt:lpstr>Arial</vt:lpstr>
      <vt:lpstr>Trebuchet MS</vt:lpstr>
      <vt:lpstr>Tw Cen MT</vt:lpstr>
      <vt:lpstr>Circuit</vt:lpstr>
      <vt:lpstr>Visual aids to make learning/teaching easier</vt:lpstr>
      <vt:lpstr>Fermentation and the chemistry of yogurt</vt:lpstr>
      <vt:lpstr>Why I chose this topic</vt:lpstr>
      <vt:lpstr>Fermentation</vt:lpstr>
      <vt:lpstr>History of fermentation</vt:lpstr>
      <vt:lpstr>The importance of fermentation</vt:lpstr>
      <vt:lpstr>Making of yogurt</vt:lpstr>
      <vt:lpstr>You can make one yourself!</vt:lpstr>
      <vt:lpstr>Homemade yogurt recipe</vt:lpstr>
      <vt:lpstr>Презентация на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Катерина Ставрева</dc:creator>
  <cp:lastModifiedBy>Enitsa</cp:lastModifiedBy>
  <cp:revision>20</cp:revision>
  <dcterms:created xsi:type="dcterms:W3CDTF">2020-10-24T18:36:48Z</dcterms:created>
  <dcterms:modified xsi:type="dcterms:W3CDTF">2020-12-04T08:34:25Z</dcterms:modified>
</cp:coreProperties>
</file>